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17303750" cy="19818350"/>
  <p:notesSz cx="6858000" cy="9144000"/>
  <p:defaultTextStyle>
    <a:defPPr>
      <a:defRPr lang="es-ES"/>
    </a:defPPr>
    <a:lvl1pPr marL="0" algn="l" defTabSz="1781800" rtl="0" eaLnBrk="1" latinLnBrk="0" hangingPunct="1">
      <a:defRPr sz="3507" kern="1200">
        <a:solidFill>
          <a:schemeClr val="tx1"/>
        </a:solidFill>
        <a:latin typeface="+mn-lt"/>
        <a:ea typeface="+mn-ea"/>
        <a:cs typeface="+mn-cs"/>
      </a:defRPr>
    </a:lvl1pPr>
    <a:lvl2pPr marL="890900" algn="l" defTabSz="1781800" rtl="0" eaLnBrk="1" latinLnBrk="0" hangingPunct="1">
      <a:defRPr sz="3507" kern="1200">
        <a:solidFill>
          <a:schemeClr val="tx1"/>
        </a:solidFill>
        <a:latin typeface="+mn-lt"/>
        <a:ea typeface="+mn-ea"/>
        <a:cs typeface="+mn-cs"/>
      </a:defRPr>
    </a:lvl2pPr>
    <a:lvl3pPr marL="1781800" algn="l" defTabSz="1781800" rtl="0" eaLnBrk="1" latinLnBrk="0" hangingPunct="1">
      <a:defRPr sz="3507" kern="1200">
        <a:solidFill>
          <a:schemeClr val="tx1"/>
        </a:solidFill>
        <a:latin typeface="+mn-lt"/>
        <a:ea typeface="+mn-ea"/>
        <a:cs typeface="+mn-cs"/>
      </a:defRPr>
    </a:lvl3pPr>
    <a:lvl4pPr marL="2672700" algn="l" defTabSz="1781800" rtl="0" eaLnBrk="1" latinLnBrk="0" hangingPunct="1">
      <a:defRPr sz="3507" kern="1200">
        <a:solidFill>
          <a:schemeClr val="tx1"/>
        </a:solidFill>
        <a:latin typeface="+mn-lt"/>
        <a:ea typeface="+mn-ea"/>
        <a:cs typeface="+mn-cs"/>
      </a:defRPr>
    </a:lvl4pPr>
    <a:lvl5pPr marL="3563600" algn="l" defTabSz="1781800" rtl="0" eaLnBrk="1" latinLnBrk="0" hangingPunct="1">
      <a:defRPr sz="3507" kern="1200">
        <a:solidFill>
          <a:schemeClr val="tx1"/>
        </a:solidFill>
        <a:latin typeface="+mn-lt"/>
        <a:ea typeface="+mn-ea"/>
        <a:cs typeface="+mn-cs"/>
      </a:defRPr>
    </a:lvl5pPr>
    <a:lvl6pPr marL="4454500" algn="l" defTabSz="1781800" rtl="0" eaLnBrk="1" latinLnBrk="0" hangingPunct="1">
      <a:defRPr sz="3507" kern="1200">
        <a:solidFill>
          <a:schemeClr val="tx1"/>
        </a:solidFill>
        <a:latin typeface="+mn-lt"/>
        <a:ea typeface="+mn-ea"/>
        <a:cs typeface="+mn-cs"/>
      </a:defRPr>
    </a:lvl6pPr>
    <a:lvl7pPr marL="5345400" algn="l" defTabSz="1781800" rtl="0" eaLnBrk="1" latinLnBrk="0" hangingPunct="1">
      <a:defRPr sz="3507" kern="1200">
        <a:solidFill>
          <a:schemeClr val="tx1"/>
        </a:solidFill>
        <a:latin typeface="+mn-lt"/>
        <a:ea typeface="+mn-ea"/>
        <a:cs typeface="+mn-cs"/>
      </a:defRPr>
    </a:lvl7pPr>
    <a:lvl8pPr marL="6236299" algn="l" defTabSz="1781800" rtl="0" eaLnBrk="1" latinLnBrk="0" hangingPunct="1">
      <a:defRPr sz="3507" kern="1200">
        <a:solidFill>
          <a:schemeClr val="tx1"/>
        </a:solidFill>
        <a:latin typeface="+mn-lt"/>
        <a:ea typeface="+mn-ea"/>
        <a:cs typeface="+mn-cs"/>
      </a:defRPr>
    </a:lvl8pPr>
    <a:lvl9pPr marL="7127199" algn="l" defTabSz="1781800" rtl="0" eaLnBrk="1" latinLnBrk="0" hangingPunct="1">
      <a:defRPr sz="350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219" userDrawn="1">
          <p15:clr>
            <a:srgbClr val="A4A3A4"/>
          </p15:clr>
        </p15:guide>
        <p15:guide id="2" pos="545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6217" autoAdjust="0"/>
    <p:restoredTop sz="94721"/>
  </p:normalViewPr>
  <p:slideViewPr>
    <p:cSldViewPr snapToGrid="0" snapToObjects="1" showGuides="1">
      <p:cViewPr varScale="1">
        <p:scale>
          <a:sx n="22" d="100"/>
          <a:sy n="22" d="100"/>
        </p:scale>
        <p:origin x="2388" y="92"/>
      </p:cViewPr>
      <p:guideLst>
        <p:guide orient="horz" pos="6219"/>
        <p:guide pos="545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A0312E-4022-1041-BE5B-0A66FA0BFFE9}" type="datetimeFigureOut">
              <a:rPr lang="es-ES" smtClean="0"/>
              <a:t>27/03/2025</a:t>
            </a:fld>
            <a:endParaRPr lang="es-ES"/>
          </a:p>
        </p:txBody>
      </p:sp>
      <p:sp>
        <p:nvSpPr>
          <p:cNvPr id="4" name="Marcador de imagen de diapositiva 3"/>
          <p:cNvSpPr>
            <a:spLocks noGrp="1" noRot="1" noChangeAspect="1"/>
          </p:cNvSpPr>
          <p:nvPr>
            <p:ph type="sldImg" idx="2"/>
          </p:nvPr>
        </p:nvSpPr>
        <p:spPr>
          <a:xfrm>
            <a:off x="2081213" y="1143000"/>
            <a:ext cx="2695575"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s-ES"/>
              <a:t>Editar los estilos de texto del patrón
Segundo nivel
Tercer nivel
Cuarto nivel
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285343-EF23-384A-8843-2261A1A8C417}" type="slidenum">
              <a:rPr lang="es-ES" smtClean="0"/>
              <a:t>‹#›</a:t>
            </a:fld>
            <a:endParaRPr lang="es-ES"/>
          </a:p>
        </p:txBody>
      </p:sp>
    </p:spTree>
    <p:extLst>
      <p:ext uri="{BB962C8B-B14F-4D97-AF65-F5344CB8AC3E}">
        <p14:creationId xmlns:p14="http://schemas.microsoft.com/office/powerpoint/2010/main" val="1401578185"/>
      </p:ext>
    </p:extLst>
  </p:cSld>
  <p:clrMap bg1="lt1" tx1="dk1" bg2="lt2" tx2="dk2" accent1="accent1" accent2="accent2" accent3="accent3" accent4="accent4" accent5="accent5" accent6="accent6" hlink="hlink" folHlink="folHlink"/>
  <p:notesStyle>
    <a:lvl1pPr marL="0" algn="l" defTabSz="1781800" rtl="0" eaLnBrk="1" latinLnBrk="0" hangingPunct="1">
      <a:defRPr sz="2338" kern="1200">
        <a:solidFill>
          <a:schemeClr val="tx1"/>
        </a:solidFill>
        <a:latin typeface="+mn-lt"/>
        <a:ea typeface="+mn-ea"/>
        <a:cs typeface="+mn-cs"/>
      </a:defRPr>
    </a:lvl1pPr>
    <a:lvl2pPr marL="890900" algn="l" defTabSz="1781800" rtl="0" eaLnBrk="1" latinLnBrk="0" hangingPunct="1">
      <a:defRPr sz="2338" kern="1200">
        <a:solidFill>
          <a:schemeClr val="tx1"/>
        </a:solidFill>
        <a:latin typeface="+mn-lt"/>
        <a:ea typeface="+mn-ea"/>
        <a:cs typeface="+mn-cs"/>
      </a:defRPr>
    </a:lvl2pPr>
    <a:lvl3pPr marL="1781800" algn="l" defTabSz="1781800" rtl="0" eaLnBrk="1" latinLnBrk="0" hangingPunct="1">
      <a:defRPr sz="2338" kern="1200">
        <a:solidFill>
          <a:schemeClr val="tx1"/>
        </a:solidFill>
        <a:latin typeface="+mn-lt"/>
        <a:ea typeface="+mn-ea"/>
        <a:cs typeface="+mn-cs"/>
      </a:defRPr>
    </a:lvl3pPr>
    <a:lvl4pPr marL="2672700" algn="l" defTabSz="1781800" rtl="0" eaLnBrk="1" latinLnBrk="0" hangingPunct="1">
      <a:defRPr sz="2338" kern="1200">
        <a:solidFill>
          <a:schemeClr val="tx1"/>
        </a:solidFill>
        <a:latin typeface="+mn-lt"/>
        <a:ea typeface="+mn-ea"/>
        <a:cs typeface="+mn-cs"/>
      </a:defRPr>
    </a:lvl4pPr>
    <a:lvl5pPr marL="3563600" algn="l" defTabSz="1781800" rtl="0" eaLnBrk="1" latinLnBrk="0" hangingPunct="1">
      <a:defRPr sz="2338" kern="1200">
        <a:solidFill>
          <a:schemeClr val="tx1"/>
        </a:solidFill>
        <a:latin typeface="+mn-lt"/>
        <a:ea typeface="+mn-ea"/>
        <a:cs typeface="+mn-cs"/>
      </a:defRPr>
    </a:lvl5pPr>
    <a:lvl6pPr marL="4454500" algn="l" defTabSz="1781800" rtl="0" eaLnBrk="1" latinLnBrk="0" hangingPunct="1">
      <a:defRPr sz="2338" kern="1200">
        <a:solidFill>
          <a:schemeClr val="tx1"/>
        </a:solidFill>
        <a:latin typeface="+mn-lt"/>
        <a:ea typeface="+mn-ea"/>
        <a:cs typeface="+mn-cs"/>
      </a:defRPr>
    </a:lvl6pPr>
    <a:lvl7pPr marL="5345400" algn="l" defTabSz="1781800" rtl="0" eaLnBrk="1" latinLnBrk="0" hangingPunct="1">
      <a:defRPr sz="2338" kern="1200">
        <a:solidFill>
          <a:schemeClr val="tx1"/>
        </a:solidFill>
        <a:latin typeface="+mn-lt"/>
        <a:ea typeface="+mn-ea"/>
        <a:cs typeface="+mn-cs"/>
      </a:defRPr>
    </a:lvl7pPr>
    <a:lvl8pPr marL="6236299" algn="l" defTabSz="1781800" rtl="0" eaLnBrk="1" latinLnBrk="0" hangingPunct="1">
      <a:defRPr sz="2338" kern="1200">
        <a:solidFill>
          <a:schemeClr val="tx1"/>
        </a:solidFill>
        <a:latin typeface="+mn-lt"/>
        <a:ea typeface="+mn-ea"/>
        <a:cs typeface="+mn-cs"/>
      </a:defRPr>
    </a:lvl8pPr>
    <a:lvl9pPr marL="7127199" algn="l" defTabSz="1781800" rtl="0" eaLnBrk="1" latinLnBrk="0" hangingPunct="1">
      <a:defRPr sz="233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297781" y="3243421"/>
            <a:ext cx="14708188" cy="6899722"/>
          </a:xfrm>
        </p:spPr>
        <p:txBody>
          <a:bodyPr anchor="b"/>
          <a:lstStyle>
            <a:lvl1pPr algn="ctr">
              <a:defRPr sz="11354"/>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162969" y="10409223"/>
            <a:ext cx="12977813" cy="4784846"/>
          </a:xfrm>
        </p:spPr>
        <p:txBody>
          <a:bodyPr/>
          <a:lstStyle>
            <a:lvl1pPr marL="0" indent="0" algn="ctr">
              <a:buNone/>
              <a:defRPr sz="4542"/>
            </a:lvl1pPr>
            <a:lvl2pPr marL="865205" indent="0" algn="ctr">
              <a:buNone/>
              <a:defRPr sz="3785"/>
            </a:lvl2pPr>
            <a:lvl3pPr marL="1730411" indent="0" algn="ctr">
              <a:buNone/>
              <a:defRPr sz="3406"/>
            </a:lvl3pPr>
            <a:lvl4pPr marL="2595616" indent="0" algn="ctr">
              <a:buNone/>
              <a:defRPr sz="3028"/>
            </a:lvl4pPr>
            <a:lvl5pPr marL="3460821" indent="0" algn="ctr">
              <a:buNone/>
              <a:defRPr sz="3028"/>
            </a:lvl5pPr>
            <a:lvl6pPr marL="4326026" indent="0" algn="ctr">
              <a:buNone/>
              <a:defRPr sz="3028"/>
            </a:lvl6pPr>
            <a:lvl7pPr marL="5191232" indent="0" algn="ctr">
              <a:buNone/>
              <a:defRPr sz="3028"/>
            </a:lvl7pPr>
            <a:lvl8pPr marL="6056437" indent="0" algn="ctr">
              <a:buNone/>
              <a:defRPr sz="3028"/>
            </a:lvl8pPr>
            <a:lvl9pPr marL="6921642" indent="0" algn="ctr">
              <a:buNone/>
              <a:defRPr sz="3028"/>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94117C4-40A4-9143-82D5-D8208C6BBBE4}" type="datetimeFigureOut">
              <a:rPr lang="es-ES" smtClean="0"/>
              <a:t>27/03/2025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265513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494117C4-40A4-9143-82D5-D8208C6BBBE4}" type="datetimeFigureOut">
              <a:rPr lang="es-ES" smtClean="0"/>
              <a:t>27/03/2025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297668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80622" y="4940830"/>
            <a:ext cx="14924484" cy="8243882"/>
          </a:xfrm>
        </p:spPr>
        <p:txBody>
          <a:bodyPr anchor="b"/>
          <a:lstStyle>
            <a:lvl1pPr>
              <a:defRPr sz="11354"/>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80622" y="13262702"/>
            <a:ext cx="14924484" cy="4335263"/>
          </a:xfrm>
        </p:spPr>
        <p:txBody>
          <a:bodyPr/>
          <a:lstStyle>
            <a:lvl1pPr marL="0" indent="0">
              <a:buNone/>
              <a:defRPr sz="4542">
                <a:solidFill>
                  <a:schemeClr val="tx1"/>
                </a:solidFill>
              </a:defRPr>
            </a:lvl1pPr>
            <a:lvl2pPr marL="865205" indent="0">
              <a:buNone/>
              <a:defRPr sz="3785">
                <a:solidFill>
                  <a:schemeClr val="tx1">
                    <a:tint val="75000"/>
                  </a:schemeClr>
                </a:solidFill>
              </a:defRPr>
            </a:lvl2pPr>
            <a:lvl3pPr marL="1730411" indent="0">
              <a:buNone/>
              <a:defRPr sz="3406">
                <a:solidFill>
                  <a:schemeClr val="tx1">
                    <a:tint val="75000"/>
                  </a:schemeClr>
                </a:solidFill>
              </a:defRPr>
            </a:lvl3pPr>
            <a:lvl4pPr marL="2595616" indent="0">
              <a:buNone/>
              <a:defRPr sz="3028">
                <a:solidFill>
                  <a:schemeClr val="tx1">
                    <a:tint val="75000"/>
                  </a:schemeClr>
                </a:solidFill>
              </a:defRPr>
            </a:lvl4pPr>
            <a:lvl5pPr marL="3460821" indent="0">
              <a:buNone/>
              <a:defRPr sz="3028">
                <a:solidFill>
                  <a:schemeClr val="tx1">
                    <a:tint val="75000"/>
                  </a:schemeClr>
                </a:solidFill>
              </a:defRPr>
            </a:lvl5pPr>
            <a:lvl6pPr marL="4326026" indent="0">
              <a:buNone/>
              <a:defRPr sz="3028">
                <a:solidFill>
                  <a:schemeClr val="tx1">
                    <a:tint val="75000"/>
                  </a:schemeClr>
                </a:solidFill>
              </a:defRPr>
            </a:lvl6pPr>
            <a:lvl7pPr marL="5191232" indent="0">
              <a:buNone/>
              <a:defRPr sz="3028">
                <a:solidFill>
                  <a:schemeClr val="tx1">
                    <a:tint val="75000"/>
                  </a:schemeClr>
                </a:solidFill>
              </a:defRPr>
            </a:lvl7pPr>
            <a:lvl8pPr marL="6056437" indent="0">
              <a:buNone/>
              <a:defRPr sz="3028">
                <a:solidFill>
                  <a:schemeClr val="tx1">
                    <a:tint val="75000"/>
                  </a:schemeClr>
                </a:solidFill>
              </a:defRPr>
            </a:lvl8pPr>
            <a:lvl9pPr marL="6921642" indent="0">
              <a:buNone/>
              <a:defRPr sz="3028">
                <a:solidFill>
                  <a:schemeClr val="tx1">
                    <a:tint val="75000"/>
                  </a:schemeClr>
                </a:solidFill>
              </a:defRPr>
            </a:lvl9p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494117C4-40A4-9143-82D5-D8208C6BBBE4}" type="datetimeFigureOut">
              <a:rPr lang="es-ES" smtClean="0"/>
              <a:t>27/03/2025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3276976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89633" y="5275718"/>
            <a:ext cx="7354094" cy="12574561"/>
          </a:xfrm>
        </p:spPr>
        <p:txBody>
          <a:body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8760023" y="5275718"/>
            <a:ext cx="7354094" cy="12574561"/>
          </a:xfrm>
        </p:spPr>
        <p:txBody>
          <a:body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494117C4-40A4-9143-82D5-D8208C6BBBE4}" type="datetimeFigureOut">
              <a:rPr lang="es-ES" smtClean="0"/>
              <a:t>27/03/2025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3961407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191887" y="1055148"/>
            <a:ext cx="14924484" cy="383063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91889" y="4858250"/>
            <a:ext cx="7320296" cy="2380953"/>
          </a:xfrm>
        </p:spPr>
        <p:txBody>
          <a:bodyPr anchor="b"/>
          <a:lstStyle>
            <a:lvl1pPr marL="0" indent="0">
              <a:buNone/>
              <a:defRPr sz="4542" b="1"/>
            </a:lvl1pPr>
            <a:lvl2pPr marL="865205" indent="0">
              <a:buNone/>
              <a:defRPr sz="3785" b="1"/>
            </a:lvl2pPr>
            <a:lvl3pPr marL="1730411" indent="0">
              <a:buNone/>
              <a:defRPr sz="3406" b="1"/>
            </a:lvl3pPr>
            <a:lvl4pPr marL="2595616" indent="0">
              <a:buNone/>
              <a:defRPr sz="3028" b="1"/>
            </a:lvl4pPr>
            <a:lvl5pPr marL="3460821" indent="0">
              <a:buNone/>
              <a:defRPr sz="3028" b="1"/>
            </a:lvl5pPr>
            <a:lvl6pPr marL="4326026" indent="0">
              <a:buNone/>
              <a:defRPr sz="3028" b="1"/>
            </a:lvl6pPr>
            <a:lvl7pPr marL="5191232" indent="0">
              <a:buNone/>
              <a:defRPr sz="3028" b="1"/>
            </a:lvl7pPr>
            <a:lvl8pPr marL="6056437" indent="0">
              <a:buNone/>
              <a:defRPr sz="3028" b="1"/>
            </a:lvl8pPr>
            <a:lvl9pPr marL="6921642" indent="0">
              <a:buNone/>
              <a:defRPr sz="3028" b="1"/>
            </a:lvl9p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1191889" y="7239203"/>
            <a:ext cx="7320296" cy="10647777"/>
          </a:xfrm>
        </p:spPr>
        <p:txBody>
          <a:bodyPr/>
          <a:lstStyle/>
          <a:p>
            <a:pPr lvl="0"/>
            <a:r>
              <a:rPr lang="es-ES"/>
              <a:t>Editar los estilos de texto del patrón
Segundo nivel
Tercer nivel
Cuarto nivel
Quinto nivel</a:t>
            </a:r>
            <a:endParaRPr lang="en-US" dirty="0"/>
          </a:p>
        </p:txBody>
      </p:sp>
      <p:sp>
        <p:nvSpPr>
          <p:cNvPr id="5" name="Text Placeholder 4"/>
          <p:cNvSpPr>
            <a:spLocks noGrp="1"/>
          </p:cNvSpPr>
          <p:nvPr>
            <p:ph type="body" sz="quarter" idx="3"/>
          </p:nvPr>
        </p:nvSpPr>
        <p:spPr>
          <a:xfrm>
            <a:off x="8760024" y="4858250"/>
            <a:ext cx="7356348" cy="2380953"/>
          </a:xfrm>
        </p:spPr>
        <p:txBody>
          <a:bodyPr anchor="b"/>
          <a:lstStyle>
            <a:lvl1pPr marL="0" indent="0">
              <a:buNone/>
              <a:defRPr sz="4542" b="1"/>
            </a:lvl1pPr>
            <a:lvl2pPr marL="865205" indent="0">
              <a:buNone/>
              <a:defRPr sz="3785" b="1"/>
            </a:lvl2pPr>
            <a:lvl3pPr marL="1730411" indent="0">
              <a:buNone/>
              <a:defRPr sz="3406" b="1"/>
            </a:lvl3pPr>
            <a:lvl4pPr marL="2595616" indent="0">
              <a:buNone/>
              <a:defRPr sz="3028" b="1"/>
            </a:lvl4pPr>
            <a:lvl5pPr marL="3460821" indent="0">
              <a:buNone/>
              <a:defRPr sz="3028" b="1"/>
            </a:lvl5pPr>
            <a:lvl6pPr marL="4326026" indent="0">
              <a:buNone/>
              <a:defRPr sz="3028" b="1"/>
            </a:lvl6pPr>
            <a:lvl7pPr marL="5191232" indent="0">
              <a:buNone/>
              <a:defRPr sz="3028" b="1"/>
            </a:lvl7pPr>
            <a:lvl8pPr marL="6056437" indent="0">
              <a:buNone/>
              <a:defRPr sz="3028" b="1"/>
            </a:lvl8pPr>
            <a:lvl9pPr marL="6921642" indent="0">
              <a:buNone/>
              <a:defRPr sz="3028" b="1"/>
            </a:lvl9pPr>
          </a:lstStyle>
          <a:p>
            <a:pPr lvl="0"/>
            <a:r>
              <a:rPr lang="es-ES"/>
              <a:t>Editar los estilos de texto del patrón
Segundo nivel
Tercer nivel
Cuarto nivel
Quinto nivel</a:t>
            </a:r>
            <a:endParaRPr lang="en-US" dirty="0"/>
          </a:p>
        </p:txBody>
      </p:sp>
      <p:sp>
        <p:nvSpPr>
          <p:cNvPr id="6" name="Content Placeholder 5"/>
          <p:cNvSpPr>
            <a:spLocks noGrp="1"/>
          </p:cNvSpPr>
          <p:nvPr>
            <p:ph sz="quarter" idx="4"/>
          </p:nvPr>
        </p:nvSpPr>
        <p:spPr>
          <a:xfrm>
            <a:off x="8760024" y="7239203"/>
            <a:ext cx="7356348" cy="10647777"/>
          </a:xfrm>
        </p:spPr>
        <p:txBody>
          <a:bodyPr/>
          <a:lstStyle/>
          <a:p>
            <a:pPr lvl="0"/>
            <a:r>
              <a:rPr lang="es-ES"/>
              <a:t>Editar los estilos de texto del patrón
Segundo nivel
Tercer nivel
Cuarto nivel
Quinto nivel</a:t>
            </a:r>
            <a:endParaRPr lang="en-US" dirty="0"/>
          </a:p>
        </p:txBody>
      </p:sp>
      <p:sp>
        <p:nvSpPr>
          <p:cNvPr id="7" name="Date Placeholder 6"/>
          <p:cNvSpPr>
            <a:spLocks noGrp="1"/>
          </p:cNvSpPr>
          <p:nvPr>
            <p:ph type="dt" sz="half" idx="10"/>
          </p:nvPr>
        </p:nvSpPr>
        <p:spPr/>
        <p:txBody>
          <a:bodyPr/>
          <a:lstStyle/>
          <a:p>
            <a:fld id="{494117C4-40A4-9143-82D5-D8208C6BBBE4}" type="datetimeFigureOut">
              <a:rPr lang="es-ES" smtClean="0"/>
              <a:t>27/03/2025</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250488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94117C4-40A4-9143-82D5-D8208C6BBBE4}" type="datetimeFigureOut">
              <a:rPr lang="es-ES" smtClean="0"/>
              <a:t>27/03/2025</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122396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4117C4-40A4-9143-82D5-D8208C6BBBE4}" type="datetimeFigureOut">
              <a:rPr lang="es-ES" smtClean="0"/>
              <a:t>27/03/2025</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3812047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91886" y="1321223"/>
            <a:ext cx="5580910" cy="4624282"/>
          </a:xfrm>
        </p:spPr>
        <p:txBody>
          <a:bodyPr anchor="b"/>
          <a:lstStyle>
            <a:lvl1pPr>
              <a:defRPr sz="6056"/>
            </a:lvl1pPr>
          </a:lstStyle>
          <a:p>
            <a:r>
              <a:rPr lang="es-ES"/>
              <a:t>Haga clic para modificar el estilo de título del patrón</a:t>
            </a:r>
            <a:endParaRPr lang="en-US" dirty="0"/>
          </a:p>
        </p:txBody>
      </p:sp>
      <p:sp>
        <p:nvSpPr>
          <p:cNvPr id="3" name="Content Placeholder 2"/>
          <p:cNvSpPr>
            <a:spLocks noGrp="1"/>
          </p:cNvSpPr>
          <p:nvPr>
            <p:ph idx="1"/>
          </p:nvPr>
        </p:nvSpPr>
        <p:spPr>
          <a:xfrm>
            <a:off x="7356348" y="2853480"/>
            <a:ext cx="8760023" cy="14083874"/>
          </a:xfrm>
        </p:spPr>
        <p:txBody>
          <a:bodyPr/>
          <a:lstStyle>
            <a:lvl1pPr>
              <a:defRPr sz="6056"/>
            </a:lvl1pPr>
            <a:lvl2pPr>
              <a:defRPr sz="5299"/>
            </a:lvl2pPr>
            <a:lvl3pPr>
              <a:defRPr sz="4542"/>
            </a:lvl3pPr>
            <a:lvl4pPr>
              <a:defRPr sz="3785"/>
            </a:lvl4pPr>
            <a:lvl5pPr>
              <a:defRPr sz="3785"/>
            </a:lvl5pPr>
            <a:lvl6pPr>
              <a:defRPr sz="3785"/>
            </a:lvl6pPr>
            <a:lvl7pPr>
              <a:defRPr sz="3785"/>
            </a:lvl7pPr>
            <a:lvl8pPr>
              <a:defRPr sz="3785"/>
            </a:lvl8pPr>
            <a:lvl9pPr>
              <a:defRPr sz="3785"/>
            </a:lvl9pPr>
          </a:lstStyle>
          <a:p>
            <a:pPr lvl="0"/>
            <a:r>
              <a:rPr lang="es-ES"/>
              <a:t>Editar los estilos de texto del patrón
Segundo nivel
Tercer nivel
Cuarto nivel
Quinto nivel</a:t>
            </a:r>
            <a:endParaRPr lang="en-US" dirty="0"/>
          </a:p>
        </p:txBody>
      </p:sp>
      <p:sp>
        <p:nvSpPr>
          <p:cNvPr id="4" name="Text Placeholder 3"/>
          <p:cNvSpPr>
            <a:spLocks noGrp="1"/>
          </p:cNvSpPr>
          <p:nvPr>
            <p:ph type="body" sz="half" idx="2"/>
          </p:nvPr>
        </p:nvSpPr>
        <p:spPr>
          <a:xfrm>
            <a:off x="1191886" y="5945505"/>
            <a:ext cx="5580910" cy="11014783"/>
          </a:xfrm>
        </p:spPr>
        <p:txBody>
          <a:bodyPr/>
          <a:lstStyle>
            <a:lvl1pPr marL="0" indent="0">
              <a:buNone/>
              <a:defRPr sz="3028"/>
            </a:lvl1pPr>
            <a:lvl2pPr marL="865205" indent="0">
              <a:buNone/>
              <a:defRPr sz="2649"/>
            </a:lvl2pPr>
            <a:lvl3pPr marL="1730411" indent="0">
              <a:buNone/>
              <a:defRPr sz="2271"/>
            </a:lvl3pPr>
            <a:lvl4pPr marL="2595616" indent="0">
              <a:buNone/>
              <a:defRPr sz="1892"/>
            </a:lvl4pPr>
            <a:lvl5pPr marL="3460821" indent="0">
              <a:buNone/>
              <a:defRPr sz="1892"/>
            </a:lvl5pPr>
            <a:lvl6pPr marL="4326026" indent="0">
              <a:buNone/>
              <a:defRPr sz="1892"/>
            </a:lvl6pPr>
            <a:lvl7pPr marL="5191232" indent="0">
              <a:buNone/>
              <a:defRPr sz="1892"/>
            </a:lvl7pPr>
            <a:lvl8pPr marL="6056437" indent="0">
              <a:buNone/>
              <a:defRPr sz="1892"/>
            </a:lvl8pPr>
            <a:lvl9pPr marL="6921642" indent="0">
              <a:buNone/>
              <a:defRPr sz="1892"/>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494117C4-40A4-9143-82D5-D8208C6BBBE4}" type="datetimeFigureOut">
              <a:rPr lang="es-ES" smtClean="0"/>
              <a:t>27/03/2025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2318322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91886" y="1321223"/>
            <a:ext cx="5580910" cy="4624282"/>
          </a:xfrm>
        </p:spPr>
        <p:txBody>
          <a:bodyPr anchor="b"/>
          <a:lstStyle>
            <a:lvl1pPr>
              <a:defRPr sz="6056"/>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356348" y="2853480"/>
            <a:ext cx="8760023" cy="14083874"/>
          </a:xfrm>
        </p:spPr>
        <p:txBody>
          <a:bodyPr anchor="t"/>
          <a:lstStyle>
            <a:lvl1pPr marL="0" indent="0">
              <a:buNone/>
              <a:defRPr sz="6056"/>
            </a:lvl1pPr>
            <a:lvl2pPr marL="865205" indent="0">
              <a:buNone/>
              <a:defRPr sz="5299"/>
            </a:lvl2pPr>
            <a:lvl3pPr marL="1730411" indent="0">
              <a:buNone/>
              <a:defRPr sz="4542"/>
            </a:lvl3pPr>
            <a:lvl4pPr marL="2595616" indent="0">
              <a:buNone/>
              <a:defRPr sz="3785"/>
            </a:lvl4pPr>
            <a:lvl5pPr marL="3460821" indent="0">
              <a:buNone/>
              <a:defRPr sz="3785"/>
            </a:lvl5pPr>
            <a:lvl6pPr marL="4326026" indent="0">
              <a:buNone/>
              <a:defRPr sz="3785"/>
            </a:lvl6pPr>
            <a:lvl7pPr marL="5191232" indent="0">
              <a:buNone/>
              <a:defRPr sz="3785"/>
            </a:lvl7pPr>
            <a:lvl8pPr marL="6056437" indent="0">
              <a:buNone/>
              <a:defRPr sz="3785"/>
            </a:lvl8pPr>
            <a:lvl9pPr marL="6921642" indent="0">
              <a:buNone/>
              <a:defRPr sz="3785"/>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91886" y="5945505"/>
            <a:ext cx="5580910" cy="11014783"/>
          </a:xfrm>
        </p:spPr>
        <p:txBody>
          <a:bodyPr/>
          <a:lstStyle>
            <a:lvl1pPr marL="0" indent="0">
              <a:buNone/>
              <a:defRPr sz="3028"/>
            </a:lvl1pPr>
            <a:lvl2pPr marL="865205" indent="0">
              <a:buNone/>
              <a:defRPr sz="2649"/>
            </a:lvl2pPr>
            <a:lvl3pPr marL="1730411" indent="0">
              <a:buNone/>
              <a:defRPr sz="2271"/>
            </a:lvl3pPr>
            <a:lvl4pPr marL="2595616" indent="0">
              <a:buNone/>
              <a:defRPr sz="1892"/>
            </a:lvl4pPr>
            <a:lvl5pPr marL="3460821" indent="0">
              <a:buNone/>
              <a:defRPr sz="1892"/>
            </a:lvl5pPr>
            <a:lvl6pPr marL="4326026" indent="0">
              <a:buNone/>
              <a:defRPr sz="1892"/>
            </a:lvl6pPr>
            <a:lvl7pPr marL="5191232" indent="0">
              <a:buNone/>
              <a:defRPr sz="1892"/>
            </a:lvl7pPr>
            <a:lvl8pPr marL="6056437" indent="0">
              <a:buNone/>
              <a:defRPr sz="1892"/>
            </a:lvl8pPr>
            <a:lvl9pPr marL="6921642" indent="0">
              <a:buNone/>
              <a:defRPr sz="1892"/>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494117C4-40A4-9143-82D5-D8208C6BBBE4}" type="datetimeFigureOut">
              <a:rPr lang="es-ES" smtClean="0"/>
              <a:t>27/03/2025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497770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494117C4-40A4-9143-82D5-D8208C6BBBE4}" type="datetimeFigureOut">
              <a:rPr lang="es-ES" smtClean="0"/>
              <a:t>27/03/2025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2610200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382997" y="1055143"/>
            <a:ext cx="3731121" cy="16795136"/>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89634" y="1055143"/>
            <a:ext cx="10977066" cy="16795136"/>
          </a:xfrm>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494117C4-40A4-9143-82D5-D8208C6BBBE4}" type="datetimeFigureOut">
              <a:rPr lang="es-ES" smtClean="0"/>
              <a:t>27/03/2025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A2977F-A434-0E47-81C0-2A4065771807}" type="slidenum">
              <a:rPr lang="es-ES" smtClean="0"/>
              <a:t>‹#›</a:t>
            </a:fld>
            <a:endParaRPr lang="es-ES"/>
          </a:p>
        </p:txBody>
      </p:sp>
    </p:spTree>
    <p:extLst>
      <p:ext uri="{BB962C8B-B14F-4D97-AF65-F5344CB8AC3E}">
        <p14:creationId xmlns:p14="http://schemas.microsoft.com/office/powerpoint/2010/main" val="3103589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89633" y="1055148"/>
            <a:ext cx="14924484" cy="383063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89633" y="5275718"/>
            <a:ext cx="14924484" cy="12574561"/>
          </a:xfrm>
          <a:prstGeom prst="rect">
            <a:avLst/>
          </a:prstGeom>
        </p:spPr>
        <p:txBody>
          <a:bodyPr vert="horz" lIns="91440" tIns="45720" rIns="91440" bIns="45720" rtlCol="0">
            <a:normAutofit/>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2"/>
          </p:nvPr>
        </p:nvSpPr>
        <p:spPr>
          <a:xfrm>
            <a:off x="1189633" y="18368679"/>
            <a:ext cx="3893344" cy="1055144"/>
          </a:xfrm>
          <a:prstGeom prst="rect">
            <a:avLst/>
          </a:prstGeom>
        </p:spPr>
        <p:txBody>
          <a:bodyPr vert="horz" lIns="91440" tIns="45720" rIns="91440" bIns="45720" rtlCol="0" anchor="ctr"/>
          <a:lstStyle>
            <a:lvl1pPr algn="l">
              <a:defRPr sz="2271">
                <a:solidFill>
                  <a:schemeClr val="tx1">
                    <a:tint val="75000"/>
                  </a:schemeClr>
                </a:solidFill>
              </a:defRPr>
            </a:lvl1pPr>
          </a:lstStyle>
          <a:p>
            <a:fld id="{494117C4-40A4-9143-82D5-D8208C6BBBE4}" type="datetimeFigureOut">
              <a:rPr lang="es-ES" smtClean="0"/>
              <a:t>27/03/2025</a:t>
            </a:fld>
            <a:endParaRPr lang="es-ES"/>
          </a:p>
        </p:txBody>
      </p:sp>
      <p:sp>
        <p:nvSpPr>
          <p:cNvPr id="5" name="Footer Placeholder 4"/>
          <p:cNvSpPr>
            <a:spLocks noGrp="1"/>
          </p:cNvSpPr>
          <p:nvPr>
            <p:ph type="ftr" sz="quarter" idx="3"/>
          </p:nvPr>
        </p:nvSpPr>
        <p:spPr>
          <a:xfrm>
            <a:off x="5731867" y="18368679"/>
            <a:ext cx="5840016" cy="1055144"/>
          </a:xfrm>
          <a:prstGeom prst="rect">
            <a:avLst/>
          </a:prstGeom>
        </p:spPr>
        <p:txBody>
          <a:bodyPr vert="horz" lIns="91440" tIns="45720" rIns="91440" bIns="45720" rtlCol="0" anchor="ctr"/>
          <a:lstStyle>
            <a:lvl1pPr algn="ctr">
              <a:defRPr sz="2271">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12220773" y="18368679"/>
            <a:ext cx="3893344" cy="1055144"/>
          </a:xfrm>
          <a:prstGeom prst="rect">
            <a:avLst/>
          </a:prstGeom>
        </p:spPr>
        <p:txBody>
          <a:bodyPr vert="horz" lIns="91440" tIns="45720" rIns="91440" bIns="45720" rtlCol="0" anchor="ctr"/>
          <a:lstStyle>
            <a:lvl1pPr algn="r">
              <a:defRPr sz="2271">
                <a:solidFill>
                  <a:schemeClr val="tx1">
                    <a:tint val="75000"/>
                  </a:schemeClr>
                </a:solidFill>
              </a:defRPr>
            </a:lvl1pPr>
          </a:lstStyle>
          <a:p>
            <a:fld id="{BDA2977F-A434-0E47-81C0-2A4065771807}" type="slidenum">
              <a:rPr lang="es-ES" smtClean="0"/>
              <a:t>‹#›</a:t>
            </a:fld>
            <a:endParaRPr lang="es-ES"/>
          </a:p>
        </p:txBody>
      </p:sp>
    </p:spTree>
    <p:extLst>
      <p:ext uri="{BB962C8B-B14F-4D97-AF65-F5344CB8AC3E}">
        <p14:creationId xmlns:p14="http://schemas.microsoft.com/office/powerpoint/2010/main" val="15691158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730411" rtl="0" eaLnBrk="1" latinLnBrk="0" hangingPunct="1">
        <a:lnSpc>
          <a:spcPct val="90000"/>
        </a:lnSpc>
        <a:spcBef>
          <a:spcPct val="0"/>
        </a:spcBef>
        <a:buNone/>
        <a:defRPr sz="8327" kern="1200">
          <a:solidFill>
            <a:schemeClr val="tx1"/>
          </a:solidFill>
          <a:latin typeface="+mj-lt"/>
          <a:ea typeface="+mj-ea"/>
          <a:cs typeface="+mj-cs"/>
        </a:defRPr>
      </a:lvl1pPr>
    </p:titleStyle>
    <p:bodyStyle>
      <a:lvl1pPr marL="432603" indent="-432603" algn="l" defTabSz="1730411" rtl="0" eaLnBrk="1" latinLnBrk="0" hangingPunct="1">
        <a:lnSpc>
          <a:spcPct val="90000"/>
        </a:lnSpc>
        <a:spcBef>
          <a:spcPts val="1892"/>
        </a:spcBef>
        <a:buFont typeface="Arial" panose="020B0604020202020204" pitchFamily="34" charset="0"/>
        <a:buChar char="•"/>
        <a:defRPr sz="5299" kern="1200">
          <a:solidFill>
            <a:schemeClr val="tx1"/>
          </a:solidFill>
          <a:latin typeface="+mn-lt"/>
          <a:ea typeface="+mn-ea"/>
          <a:cs typeface="+mn-cs"/>
        </a:defRPr>
      </a:lvl1pPr>
      <a:lvl2pPr marL="1297808" indent="-432603" algn="l" defTabSz="1730411" rtl="0" eaLnBrk="1" latinLnBrk="0" hangingPunct="1">
        <a:lnSpc>
          <a:spcPct val="90000"/>
        </a:lnSpc>
        <a:spcBef>
          <a:spcPts val="946"/>
        </a:spcBef>
        <a:buFont typeface="Arial" panose="020B0604020202020204" pitchFamily="34" charset="0"/>
        <a:buChar char="•"/>
        <a:defRPr sz="4542" kern="1200">
          <a:solidFill>
            <a:schemeClr val="tx1"/>
          </a:solidFill>
          <a:latin typeface="+mn-lt"/>
          <a:ea typeface="+mn-ea"/>
          <a:cs typeface="+mn-cs"/>
        </a:defRPr>
      </a:lvl2pPr>
      <a:lvl3pPr marL="2163013" indent="-432603" algn="l" defTabSz="1730411" rtl="0" eaLnBrk="1" latinLnBrk="0" hangingPunct="1">
        <a:lnSpc>
          <a:spcPct val="90000"/>
        </a:lnSpc>
        <a:spcBef>
          <a:spcPts val="946"/>
        </a:spcBef>
        <a:buFont typeface="Arial" panose="020B0604020202020204" pitchFamily="34" charset="0"/>
        <a:buChar char="•"/>
        <a:defRPr sz="3785" kern="1200">
          <a:solidFill>
            <a:schemeClr val="tx1"/>
          </a:solidFill>
          <a:latin typeface="+mn-lt"/>
          <a:ea typeface="+mn-ea"/>
          <a:cs typeface="+mn-cs"/>
        </a:defRPr>
      </a:lvl3pPr>
      <a:lvl4pPr marL="3028218" indent="-432603" algn="l" defTabSz="1730411" rtl="0" eaLnBrk="1" latinLnBrk="0" hangingPunct="1">
        <a:lnSpc>
          <a:spcPct val="90000"/>
        </a:lnSpc>
        <a:spcBef>
          <a:spcPts val="946"/>
        </a:spcBef>
        <a:buFont typeface="Arial" panose="020B0604020202020204" pitchFamily="34" charset="0"/>
        <a:buChar char="•"/>
        <a:defRPr sz="3406" kern="1200">
          <a:solidFill>
            <a:schemeClr val="tx1"/>
          </a:solidFill>
          <a:latin typeface="+mn-lt"/>
          <a:ea typeface="+mn-ea"/>
          <a:cs typeface="+mn-cs"/>
        </a:defRPr>
      </a:lvl4pPr>
      <a:lvl5pPr marL="3893424" indent="-432603" algn="l" defTabSz="1730411" rtl="0" eaLnBrk="1" latinLnBrk="0" hangingPunct="1">
        <a:lnSpc>
          <a:spcPct val="90000"/>
        </a:lnSpc>
        <a:spcBef>
          <a:spcPts val="946"/>
        </a:spcBef>
        <a:buFont typeface="Arial" panose="020B0604020202020204" pitchFamily="34" charset="0"/>
        <a:buChar char="•"/>
        <a:defRPr sz="3406" kern="1200">
          <a:solidFill>
            <a:schemeClr val="tx1"/>
          </a:solidFill>
          <a:latin typeface="+mn-lt"/>
          <a:ea typeface="+mn-ea"/>
          <a:cs typeface="+mn-cs"/>
        </a:defRPr>
      </a:lvl5pPr>
      <a:lvl6pPr marL="4758629" indent="-432603" algn="l" defTabSz="1730411" rtl="0" eaLnBrk="1" latinLnBrk="0" hangingPunct="1">
        <a:lnSpc>
          <a:spcPct val="90000"/>
        </a:lnSpc>
        <a:spcBef>
          <a:spcPts val="946"/>
        </a:spcBef>
        <a:buFont typeface="Arial" panose="020B0604020202020204" pitchFamily="34" charset="0"/>
        <a:buChar char="•"/>
        <a:defRPr sz="3406" kern="1200">
          <a:solidFill>
            <a:schemeClr val="tx1"/>
          </a:solidFill>
          <a:latin typeface="+mn-lt"/>
          <a:ea typeface="+mn-ea"/>
          <a:cs typeface="+mn-cs"/>
        </a:defRPr>
      </a:lvl6pPr>
      <a:lvl7pPr marL="5623834" indent="-432603" algn="l" defTabSz="1730411" rtl="0" eaLnBrk="1" latinLnBrk="0" hangingPunct="1">
        <a:lnSpc>
          <a:spcPct val="90000"/>
        </a:lnSpc>
        <a:spcBef>
          <a:spcPts val="946"/>
        </a:spcBef>
        <a:buFont typeface="Arial" panose="020B0604020202020204" pitchFamily="34" charset="0"/>
        <a:buChar char="•"/>
        <a:defRPr sz="3406" kern="1200">
          <a:solidFill>
            <a:schemeClr val="tx1"/>
          </a:solidFill>
          <a:latin typeface="+mn-lt"/>
          <a:ea typeface="+mn-ea"/>
          <a:cs typeface="+mn-cs"/>
        </a:defRPr>
      </a:lvl7pPr>
      <a:lvl8pPr marL="6489040" indent="-432603" algn="l" defTabSz="1730411" rtl="0" eaLnBrk="1" latinLnBrk="0" hangingPunct="1">
        <a:lnSpc>
          <a:spcPct val="90000"/>
        </a:lnSpc>
        <a:spcBef>
          <a:spcPts val="946"/>
        </a:spcBef>
        <a:buFont typeface="Arial" panose="020B0604020202020204" pitchFamily="34" charset="0"/>
        <a:buChar char="•"/>
        <a:defRPr sz="3406" kern="1200">
          <a:solidFill>
            <a:schemeClr val="tx1"/>
          </a:solidFill>
          <a:latin typeface="+mn-lt"/>
          <a:ea typeface="+mn-ea"/>
          <a:cs typeface="+mn-cs"/>
        </a:defRPr>
      </a:lvl8pPr>
      <a:lvl9pPr marL="7354245" indent="-432603" algn="l" defTabSz="1730411" rtl="0" eaLnBrk="1" latinLnBrk="0" hangingPunct="1">
        <a:lnSpc>
          <a:spcPct val="90000"/>
        </a:lnSpc>
        <a:spcBef>
          <a:spcPts val="946"/>
        </a:spcBef>
        <a:buFont typeface="Arial" panose="020B0604020202020204" pitchFamily="34" charset="0"/>
        <a:buChar char="•"/>
        <a:defRPr sz="3406" kern="1200">
          <a:solidFill>
            <a:schemeClr val="tx1"/>
          </a:solidFill>
          <a:latin typeface="+mn-lt"/>
          <a:ea typeface="+mn-ea"/>
          <a:cs typeface="+mn-cs"/>
        </a:defRPr>
      </a:lvl9pPr>
    </p:bodyStyle>
    <p:otherStyle>
      <a:defPPr>
        <a:defRPr lang="en-US"/>
      </a:defPPr>
      <a:lvl1pPr marL="0" algn="l" defTabSz="1730411" rtl="0" eaLnBrk="1" latinLnBrk="0" hangingPunct="1">
        <a:defRPr sz="3406" kern="1200">
          <a:solidFill>
            <a:schemeClr val="tx1"/>
          </a:solidFill>
          <a:latin typeface="+mn-lt"/>
          <a:ea typeface="+mn-ea"/>
          <a:cs typeface="+mn-cs"/>
        </a:defRPr>
      </a:lvl1pPr>
      <a:lvl2pPr marL="865205" algn="l" defTabSz="1730411" rtl="0" eaLnBrk="1" latinLnBrk="0" hangingPunct="1">
        <a:defRPr sz="3406" kern="1200">
          <a:solidFill>
            <a:schemeClr val="tx1"/>
          </a:solidFill>
          <a:latin typeface="+mn-lt"/>
          <a:ea typeface="+mn-ea"/>
          <a:cs typeface="+mn-cs"/>
        </a:defRPr>
      </a:lvl2pPr>
      <a:lvl3pPr marL="1730411" algn="l" defTabSz="1730411" rtl="0" eaLnBrk="1" latinLnBrk="0" hangingPunct="1">
        <a:defRPr sz="3406" kern="1200">
          <a:solidFill>
            <a:schemeClr val="tx1"/>
          </a:solidFill>
          <a:latin typeface="+mn-lt"/>
          <a:ea typeface="+mn-ea"/>
          <a:cs typeface="+mn-cs"/>
        </a:defRPr>
      </a:lvl3pPr>
      <a:lvl4pPr marL="2595616" algn="l" defTabSz="1730411" rtl="0" eaLnBrk="1" latinLnBrk="0" hangingPunct="1">
        <a:defRPr sz="3406" kern="1200">
          <a:solidFill>
            <a:schemeClr val="tx1"/>
          </a:solidFill>
          <a:latin typeface="+mn-lt"/>
          <a:ea typeface="+mn-ea"/>
          <a:cs typeface="+mn-cs"/>
        </a:defRPr>
      </a:lvl4pPr>
      <a:lvl5pPr marL="3460821" algn="l" defTabSz="1730411" rtl="0" eaLnBrk="1" latinLnBrk="0" hangingPunct="1">
        <a:defRPr sz="3406" kern="1200">
          <a:solidFill>
            <a:schemeClr val="tx1"/>
          </a:solidFill>
          <a:latin typeface="+mn-lt"/>
          <a:ea typeface="+mn-ea"/>
          <a:cs typeface="+mn-cs"/>
        </a:defRPr>
      </a:lvl5pPr>
      <a:lvl6pPr marL="4326026" algn="l" defTabSz="1730411" rtl="0" eaLnBrk="1" latinLnBrk="0" hangingPunct="1">
        <a:defRPr sz="3406" kern="1200">
          <a:solidFill>
            <a:schemeClr val="tx1"/>
          </a:solidFill>
          <a:latin typeface="+mn-lt"/>
          <a:ea typeface="+mn-ea"/>
          <a:cs typeface="+mn-cs"/>
        </a:defRPr>
      </a:lvl6pPr>
      <a:lvl7pPr marL="5191232" algn="l" defTabSz="1730411" rtl="0" eaLnBrk="1" latinLnBrk="0" hangingPunct="1">
        <a:defRPr sz="3406" kern="1200">
          <a:solidFill>
            <a:schemeClr val="tx1"/>
          </a:solidFill>
          <a:latin typeface="+mn-lt"/>
          <a:ea typeface="+mn-ea"/>
          <a:cs typeface="+mn-cs"/>
        </a:defRPr>
      </a:lvl7pPr>
      <a:lvl8pPr marL="6056437" algn="l" defTabSz="1730411" rtl="0" eaLnBrk="1" latinLnBrk="0" hangingPunct="1">
        <a:defRPr sz="3406" kern="1200">
          <a:solidFill>
            <a:schemeClr val="tx1"/>
          </a:solidFill>
          <a:latin typeface="+mn-lt"/>
          <a:ea typeface="+mn-ea"/>
          <a:cs typeface="+mn-cs"/>
        </a:defRPr>
      </a:lvl8pPr>
      <a:lvl9pPr marL="6921642" algn="l" defTabSz="1730411" rtl="0" eaLnBrk="1" latinLnBrk="0" hangingPunct="1">
        <a:defRPr sz="34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8CEDB929-E8D1-C94F-AA84-8C38311D62C7}"/>
              </a:ext>
            </a:extLst>
          </p:cNvPr>
          <p:cNvSpPr/>
          <p:nvPr/>
        </p:nvSpPr>
        <p:spPr>
          <a:xfrm>
            <a:off x="0" y="292608"/>
            <a:ext cx="17303750" cy="9571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solidFill>
                  <a:schemeClr val="accent6">
                    <a:lumMod val="75000"/>
                  </a:schemeClr>
                </a:solidFill>
              </a:rPr>
              <a:t>XXVIII SIMPOSIUM DE LA SOCIEDAD ESPAÑOLA DE PSIQUIATRÍA FORENSE</a:t>
            </a:r>
          </a:p>
          <a:p>
            <a:pPr algn="ctr"/>
            <a:r>
              <a:rPr lang="es-ES" sz="3600" b="1" dirty="0">
                <a:solidFill>
                  <a:schemeClr val="accent6">
                    <a:lumMod val="75000"/>
                  </a:schemeClr>
                </a:solidFill>
              </a:rPr>
              <a:t>8 y 9 de noviembre de 2024- GRANADA (ESPAÑA)</a:t>
            </a:r>
          </a:p>
        </p:txBody>
      </p:sp>
      <p:sp>
        <p:nvSpPr>
          <p:cNvPr id="5" name="Rectángulo redondeado 4">
            <a:extLst>
              <a:ext uri="{FF2B5EF4-FFF2-40B4-BE49-F238E27FC236}">
                <a16:creationId xmlns:a16="http://schemas.microsoft.com/office/drawing/2014/main" id="{4AD2A492-F521-0444-9EEC-8170220BE648}"/>
              </a:ext>
            </a:extLst>
          </p:cNvPr>
          <p:cNvSpPr/>
          <p:nvPr/>
        </p:nvSpPr>
        <p:spPr>
          <a:xfrm>
            <a:off x="1955080" y="2920947"/>
            <a:ext cx="2888758" cy="5770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INTRODUCCIÓN</a:t>
            </a:r>
          </a:p>
        </p:txBody>
      </p:sp>
      <p:sp>
        <p:nvSpPr>
          <p:cNvPr id="7" name="Rectángulo redondeado 6">
            <a:extLst>
              <a:ext uri="{FF2B5EF4-FFF2-40B4-BE49-F238E27FC236}">
                <a16:creationId xmlns:a16="http://schemas.microsoft.com/office/drawing/2014/main" id="{446E397E-8053-374E-8BC6-C8AEDD6DCAE7}"/>
              </a:ext>
            </a:extLst>
          </p:cNvPr>
          <p:cNvSpPr/>
          <p:nvPr/>
        </p:nvSpPr>
        <p:spPr>
          <a:xfrm>
            <a:off x="11253558" y="14558834"/>
            <a:ext cx="3145536" cy="6658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CONCLUSIONES</a:t>
            </a:r>
          </a:p>
        </p:txBody>
      </p:sp>
      <p:sp>
        <p:nvSpPr>
          <p:cNvPr id="9" name="Rectángulo redondeado 8">
            <a:extLst>
              <a:ext uri="{FF2B5EF4-FFF2-40B4-BE49-F238E27FC236}">
                <a16:creationId xmlns:a16="http://schemas.microsoft.com/office/drawing/2014/main" id="{C055E6A3-DD33-C64D-B23B-99898F231FF5}"/>
              </a:ext>
            </a:extLst>
          </p:cNvPr>
          <p:cNvSpPr/>
          <p:nvPr/>
        </p:nvSpPr>
        <p:spPr>
          <a:xfrm>
            <a:off x="2230269" y="13740724"/>
            <a:ext cx="3911938" cy="6463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METODOLOGÍA</a:t>
            </a:r>
            <a:endParaRPr lang="es-ES" sz="2400" dirty="0"/>
          </a:p>
        </p:txBody>
      </p:sp>
      <p:sp>
        <p:nvSpPr>
          <p:cNvPr id="15" name="Rectángulo redondeado 14">
            <a:extLst>
              <a:ext uri="{FF2B5EF4-FFF2-40B4-BE49-F238E27FC236}">
                <a16:creationId xmlns:a16="http://schemas.microsoft.com/office/drawing/2014/main" id="{2BC686F3-62B2-C04F-9553-2F1A323DF917}"/>
              </a:ext>
            </a:extLst>
          </p:cNvPr>
          <p:cNvSpPr/>
          <p:nvPr/>
        </p:nvSpPr>
        <p:spPr>
          <a:xfrm>
            <a:off x="9059418" y="15288555"/>
            <a:ext cx="7835072" cy="321826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s-ES" sz="2000" kern="150" dirty="0">
              <a:solidFill>
                <a:schemeClr val="tx1"/>
              </a:solidFill>
              <a:latin typeface="Arial" panose="020B0604020202020204" pitchFamily="34" charset="0"/>
              <a:ea typeface="Andale Sans UI"/>
              <a:cs typeface="Arial" panose="020B0604020202020204" pitchFamily="34" charset="0"/>
            </a:endParaRPr>
          </a:p>
          <a:p>
            <a:pPr marL="342900" indent="-342900" algn="just">
              <a:buFontTx/>
              <a:buChar char="-"/>
            </a:pPr>
            <a:r>
              <a:rPr lang="es-ES" sz="2000" kern="150" dirty="0">
                <a:solidFill>
                  <a:schemeClr val="tx1"/>
                </a:solidFill>
                <a:latin typeface="Arial" panose="020B0604020202020204" pitchFamily="34" charset="0"/>
                <a:ea typeface="Andale Sans UI"/>
                <a:cs typeface="Arial" panose="020B0604020202020204" pitchFamily="34" charset="0"/>
              </a:rPr>
              <a:t>S</a:t>
            </a:r>
            <a:r>
              <a:rPr lang="es-ES" sz="2000" kern="150" dirty="0">
                <a:solidFill>
                  <a:schemeClr val="tx1"/>
                </a:solidFill>
                <a:effectLst/>
                <a:latin typeface="Arial" panose="020B0604020202020204" pitchFamily="34" charset="0"/>
                <a:ea typeface="Andale Sans UI"/>
                <a:cs typeface="Arial" panose="020B0604020202020204" pitchFamily="34" charset="0"/>
              </a:rPr>
              <a:t>e observa una clara predominancia de las patologías relacionadas con la esfera afectiva, motivando la incapacidad laboral fundamentalmente los casos de trastorno ansioso-depresivo y trastorno depresivo mayor, por encima de los casos de trastorno adaptativo. </a:t>
            </a:r>
          </a:p>
          <a:p>
            <a:pPr marL="342900" indent="-342900" algn="just">
              <a:buFontTx/>
              <a:buChar char="-"/>
            </a:pPr>
            <a:r>
              <a:rPr lang="es-ES" sz="2000" kern="150" dirty="0">
                <a:solidFill>
                  <a:schemeClr val="tx1"/>
                </a:solidFill>
                <a:latin typeface="Arial" panose="020B0604020202020204" pitchFamily="34" charset="0"/>
                <a:ea typeface="Andale Sans UI"/>
                <a:cs typeface="Arial" panose="020B0604020202020204" pitchFamily="34" charset="0"/>
              </a:rPr>
              <a:t>Las ocupaciones relacionadas con puestos de trabajo menos cualificados son aquellas que mayoritariamente ven afectadas sus capacidades básicas por patología de la esfera afectiva en nuestro estudio. </a:t>
            </a:r>
            <a:endParaRPr lang="es-ES" sz="2000" kern="150" dirty="0">
              <a:solidFill>
                <a:schemeClr val="tx1"/>
              </a:solidFill>
              <a:effectLst/>
              <a:latin typeface="Arial" panose="020B0604020202020204" pitchFamily="34" charset="0"/>
              <a:ea typeface="Andale Sans UI"/>
              <a:cs typeface="Arial" panose="020B0604020202020204" pitchFamily="34" charset="0"/>
            </a:endParaRPr>
          </a:p>
          <a:p>
            <a:pPr algn="just"/>
            <a:endParaRPr lang="es-ES" sz="20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6" name="Rectángulo redondeado 15">
            <a:extLst>
              <a:ext uri="{FF2B5EF4-FFF2-40B4-BE49-F238E27FC236}">
                <a16:creationId xmlns:a16="http://schemas.microsoft.com/office/drawing/2014/main" id="{BE7187A7-B920-984C-9F13-C85C618D920F}"/>
              </a:ext>
            </a:extLst>
          </p:cNvPr>
          <p:cNvSpPr/>
          <p:nvPr/>
        </p:nvSpPr>
        <p:spPr>
          <a:xfrm>
            <a:off x="258418" y="3579442"/>
            <a:ext cx="6356185" cy="1005565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sz="2000" dirty="0">
                <a:solidFill>
                  <a:schemeClr val="tx1"/>
                </a:solidFill>
                <a:latin typeface="Arial" panose="020B0604020202020204" pitchFamily="34" charset="0"/>
                <a:ea typeface="Andale Sans UI"/>
              </a:rPr>
              <a:t>La </a:t>
            </a:r>
            <a:r>
              <a:rPr lang="de-DE" sz="2000" b="1" dirty="0">
                <a:solidFill>
                  <a:schemeClr val="tx1"/>
                </a:solidFill>
                <a:latin typeface="Arial" panose="020B0604020202020204" pitchFamily="34" charset="0"/>
                <a:ea typeface="Andale Sans UI"/>
              </a:rPr>
              <a:t>incapacidad laboral </a:t>
            </a:r>
            <a:r>
              <a:rPr lang="de-DE" sz="2000" dirty="0">
                <a:solidFill>
                  <a:schemeClr val="tx1"/>
                </a:solidFill>
                <a:latin typeface="Arial" panose="020B0604020202020204" pitchFamily="34" charset="0"/>
                <a:ea typeface="Andale Sans UI"/>
              </a:rPr>
              <a:t>se define médicamente como aquella situación de enfermedad o padecimiento físico o psíquico que impide a una persona de manera temporal o definitiva, realizar una actividad profesional y que puede o no dar derecho a una prestación económica. </a:t>
            </a:r>
          </a:p>
          <a:p>
            <a:pPr algn="just"/>
            <a:endParaRPr lang="de-DE" sz="2000" dirty="0">
              <a:solidFill>
                <a:schemeClr val="tx1"/>
              </a:solidFill>
              <a:latin typeface="Arial" panose="020B0604020202020204" pitchFamily="34" charset="0"/>
              <a:ea typeface="Andale Sans UI"/>
            </a:endParaRPr>
          </a:p>
          <a:p>
            <a:pPr algn="just"/>
            <a:r>
              <a:rPr lang="de-DE" sz="2000" dirty="0">
                <a:solidFill>
                  <a:schemeClr val="tx1"/>
                </a:solidFill>
                <a:latin typeface="Arial" panose="020B0604020202020204" pitchFamily="34" charset="0"/>
                <a:ea typeface="Andale Sans UI"/>
              </a:rPr>
              <a:t>Se debe tener en cuenta que esta valoración es una tarea netamente médica, y que el resultado del reconocmiento médico efectuado se materializa en la emísión del parte de baja o alta laboral en el caso de procesos de incapacidad temporal o de un informe médico que servirá de base para la calificación del paciente con una incapacidad permanente, cuya competencia corresponde al órgano administrativo o judicial. </a:t>
            </a:r>
          </a:p>
          <a:p>
            <a:pPr algn="just"/>
            <a:endParaRPr lang="de-DE" sz="2000" dirty="0">
              <a:solidFill>
                <a:schemeClr val="tx1"/>
              </a:solidFill>
              <a:effectLst/>
              <a:latin typeface="Arial" panose="020B0604020202020204" pitchFamily="34" charset="0"/>
              <a:ea typeface="Andale Sans UI"/>
            </a:endParaRPr>
          </a:p>
          <a:p>
            <a:pPr algn="just"/>
            <a:r>
              <a:rPr lang="de-DE" sz="2000" dirty="0">
                <a:solidFill>
                  <a:schemeClr val="tx1"/>
                </a:solidFill>
                <a:effectLst/>
                <a:latin typeface="Arial" panose="020B0604020202020204" pitchFamily="34" charset="0"/>
                <a:ea typeface="Andale Sans UI"/>
              </a:rPr>
              <a:t>En el actual estudio hemos elaborado un análisis descriptivo retrospectivo de las pericias realizadas por la Sección de Policlínica y Especialidades y por la Sección de Psiquiatría del </a:t>
            </a:r>
            <a:r>
              <a:rPr lang="es-ES" sz="2000" dirty="0">
                <a:solidFill>
                  <a:schemeClr val="tx1"/>
                </a:solidFill>
                <a:effectLst/>
                <a:latin typeface="Arial" panose="020B0604020202020204" pitchFamily="34" charset="0"/>
                <a:ea typeface="Andale Sans UI"/>
              </a:rPr>
              <a:t>Instituto de Medicina Legal y Ciencias Forenses (</a:t>
            </a:r>
            <a:r>
              <a:rPr lang="de-DE" sz="2000" dirty="0">
                <a:solidFill>
                  <a:schemeClr val="tx1"/>
                </a:solidFill>
                <a:effectLst/>
                <a:latin typeface="Arial" panose="020B0604020202020204" pitchFamily="34" charset="0"/>
                <a:ea typeface="Andale Sans UI"/>
              </a:rPr>
              <a:t>IMLCF</a:t>
            </a:r>
            <a:r>
              <a:rPr lang="es-ES" sz="2000" dirty="0">
                <a:solidFill>
                  <a:schemeClr val="tx1"/>
                </a:solidFill>
                <a:effectLst/>
                <a:latin typeface="Arial" panose="020B0604020202020204" pitchFamily="34" charset="0"/>
                <a:ea typeface="Andale Sans UI"/>
              </a:rPr>
              <a:t>)</a:t>
            </a:r>
            <a:r>
              <a:rPr lang="de-DE" sz="2000" dirty="0">
                <a:solidFill>
                  <a:schemeClr val="tx1"/>
                </a:solidFill>
                <a:effectLst/>
                <a:latin typeface="Arial" panose="020B0604020202020204" pitchFamily="34" charset="0"/>
                <a:ea typeface="Andale Sans UI"/>
              </a:rPr>
              <a:t> de Valencia durante los años 2022 y 2023, solicitadas por resolución denegatoria de</a:t>
            </a:r>
            <a:r>
              <a:rPr lang="es-ES" sz="2000" dirty="0">
                <a:solidFill>
                  <a:schemeClr val="tx1"/>
                </a:solidFill>
                <a:effectLst/>
                <a:latin typeface="Arial" panose="020B0604020202020204" pitchFamily="34" charset="0"/>
                <a:ea typeface="Andale Sans UI"/>
              </a:rPr>
              <a:t>l</a:t>
            </a:r>
            <a:r>
              <a:rPr lang="de-DE" sz="2000" dirty="0">
                <a:solidFill>
                  <a:schemeClr val="tx1"/>
                </a:solidFill>
                <a:effectLst/>
                <a:latin typeface="Arial" panose="020B0604020202020204" pitchFamily="34" charset="0"/>
                <a:ea typeface="Andale Sans UI"/>
              </a:rPr>
              <a:t> Instituto Nacional de la Seguridad Social (INSS) en pacientes con patología mental. </a:t>
            </a:r>
          </a:p>
          <a:p>
            <a:pPr algn="just"/>
            <a:endParaRPr lang="de-DE" sz="2000" dirty="0">
              <a:solidFill>
                <a:schemeClr val="tx1"/>
              </a:solidFill>
              <a:latin typeface="Arial" panose="020B0604020202020204" pitchFamily="34" charset="0"/>
              <a:ea typeface="Andale Sans UI"/>
            </a:endParaRPr>
          </a:p>
          <a:p>
            <a:pPr algn="just"/>
            <a:r>
              <a:rPr lang="de-DE" sz="2000" dirty="0">
                <a:solidFill>
                  <a:schemeClr val="tx1"/>
                </a:solidFill>
                <a:effectLst/>
                <a:latin typeface="Arial" panose="020B0604020202020204" pitchFamily="34" charset="0"/>
                <a:ea typeface="Andale Sans UI"/>
              </a:rPr>
              <a:t>El </a:t>
            </a:r>
            <a:r>
              <a:rPr lang="de-DE" sz="2000" u="sng" dirty="0">
                <a:solidFill>
                  <a:schemeClr val="tx1"/>
                </a:solidFill>
                <a:effectLst/>
                <a:latin typeface="Arial" panose="020B0604020202020204" pitchFamily="34" charset="0"/>
                <a:ea typeface="Andale Sans UI"/>
              </a:rPr>
              <a:t>objetivo</a:t>
            </a:r>
            <a:r>
              <a:rPr lang="de-DE" sz="2000" dirty="0">
                <a:solidFill>
                  <a:schemeClr val="tx1"/>
                </a:solidFill>
                <a:effectLst/>
                <a:latin typeface="Arial" panose="020B0604020202020204" pitchFamily="34" charset="0"/>
                <a:ea typeface="Andale Sans UI"/>
              </a:rPr>
              <a:t> de nuestro estudio es analizar los aspectos medico-legales relevantes en este ámbito de actuación Médico Forense.</a:t>
            </a:r>
            <a:endParaRPr lang="es-ES" sz="2000" dirty="0">
              <a:solidFill>
                <a:schemeClr val="tx1"/>
              </a:solidFill>
              <a:effectLst/>
              <a:ea typeface="Times New Roman" panose="02020603050405020304" pitchFamily="18" charset="0"/>
            </a:endParaRPr>
          </a:p>
        </p:txBody>
      </p:sp>
      <p:sp>
        <p:nvSpPr>
          <p:cNvPr id="22" name="CuadroTexto 21">
            <a:extLst>
              <a:ext uri="{FF2B5EF4-FFF2-40B4-BE49-F238E27FC236}">
                <a16:creationId xmlns:a16="http://schemas.microsoft.com/office/drawing/2014/main" id="{BC0D409D-8441-1447-A207-C3FE2DDD88A7}"/>
              </a:ext>
            </a:extLst>
          </p:cNvPr>
          <p:cNvSpPr txBox="1"/>
          <p:nvPr/>
        </p:nvSpPr>
        <p:spPr>
          <a:xfrm>
            <a:off x="258418" y="18752361"/>
            <a:ext cx="14140676" cy="923330"/>
          </a:xfrm>
          <a:prstGeom prst="rect">
            <a:avLst/>
          </a:prstGeom>
          <a:solidFill>
            <a:schemeClr val="accent5">
              <a:lumMod val="50000"/>
            </a:schemeClr>
          </a:solidFill>
        </p:spPr>
        <p:txBody>
          <a:bodyPr wrap="square" rtlCol="0">
            <a:spAutoFit/>
          </a:bodyPr>
          <a:lstStyle/>
          <a:p>
            <a:r>
              <a:rPr lang="en-US" sz="1500" b="1" dirty="0">
                <a:solidFill>
                  <a:schemeClr val="bg1"/>
                </a:solidFill>
                <a:latin typeface="Arial" panose="020B0604020202020204" pitchFamily="34" charset="0"/>
                <a:cs typeface="Arial" panose="020B0604020202020204" pitchFamily="34" charset="0"/>
              </a:rPr>
              <a:t>REFERENCIAS</a:t>
            </a:r>
          </a:p>
          <a:p>
            <a:r>
              <a:rPr lang="en-US" sz="1500" b="1" dirty="0">
                <a:solidFill>
                  <a:schemeClr val="bg1"/>
                </a:solidFill>
                <a:latin typeface="Arial" panose="020B0604020202020204" pitchFamily="34" charset="0"/>
                <a:cs typeface="Arial" panose="020B0604020202020204" pitchFamily="34" charset="0"/>
              </a:rPr>
              <a:t>- </a:t>
            </a:r>
            <a:r>
              <a:rPr lang="en-US" sz="1500" b="1" dirty="0" err="1">
                <a:solidFill>
                  <a:schemeClr val="bg1"/>
                </a:solidFill>
                <a:latin typeface="Arial" panose="020B0604020202020204" pitchFamily="34" charset="0"/>
                <a:cs typeface="Arial" panose="020B0604020202020204" pitchFamily="34" charset="0"/>
              </a:rPr>
              <a:t>Subdirección</a:t>
            </a:r>
            <a:r>
              <a:rPr lang="en-US" sz="1500" b="1" dirty="0">
                <a:solidFill>
                  <a:schemeClr val="bg1"/>
                </a:solidFill>
                <a:latin typeface="Arial" panose="020B0604020202020204" pitchFamily="34" charset="0"/>
                <a:cs typeface="Arial" panose="020B0604020202020204" pitchFamily="34" charset="0"/>
              </a:rPr>
              <a:t> General de </a:t>
            </a:r>
            <a:r>
              <a:rPr lang="en-US" sz="1500" b="1" dirty="0" err="1">
                <a:solidFill>
                  <a:schemeClr val="bg1"/>
                </a:solidFill>
                <a:latin typeface="Arial" panose="020B0604020202020204" pitchFamily="34" charset="0"/>
                <a:cs typeface="Arial" panose="020B0604020202020204" pitchFamily="34" charset="0"/>
              </a:rPr>
              <a:t>Coordinación</a:t>
            </a:r>
            <a:r>
              <a:rPr lang="en-US" sz="1500" b="1" dirty="0">
                <a:solidFill>
                  <a:schemeClr val="bg1"/>
                </a:solidFill>
                <a:latin typeface="Arial" panose="020B0604020202020204" pitchFamily="34" charset="0"/>
                <a:cs typeface="Arial" panose="020B0604020202020204" pitchFamily="34" charset="0"/>
              </a:rPr>
              <a:t> de </a:t>
            </a:r>
            <a:r>
              <a:rPr lang="en-US" sz="1500" b="1" dirty="0" err="1">
                <a:solidFill>
                  <a:schemeClr val="bg1"/>
                </a:solidFill>
                <a:latin typeface="Arial" panose="020B0604020202020204" pitchFamily="34" charset="0"/>
                <a:cs typeface="Arial" panose="020B0604020202020204" pitchFamily="34" charset="0"/>
              </a:rPr>
              <a:t>Unidades</a:t>
            </a:r>
            <a:r>
              <a:rPr lang="en-US" sz="1500" b="1" dirty="0">
                <a:solidFill>
                  <a:schemeClr val="bg1"/>
                </a:solidFill>
                <a:latin typeface="Arial" panose="020B0604020202020204" pitchFamily="34" charset="0"/>
                <a:cs typeface="Arial" panose="020B0604020202020204" pitchFamily="34" charset="0"/>
              </a:rPr>
              <a:t> </a:t>
            </a:r>
            <a:r>
              <a:rPr lang="en-US" sz="1500" b="1" dirty="0" err="1">
                <a:solidFill>
                  <a:schemeClr val="bg1"/>
                </a:solidFill>
                <a:latin typeface="Arial" panose="020B0604020202020204" pitchFamily="34" charset="0"/>
                <a:cs typeface="Arial" panose="020B0604020202020204" pitchFamily="34" charset="0"/>
              </a:rPr>
              <a:t>Médicas</a:t>
            </a:r>
            <a:r>
              <a:rPr lang="en-US" sz="1500" b="1" dirty="0">
                <a:solidFill>
                  <a:schemeClr val="bg1"/>
                </a:solidFill>
                <a:latin typeface="Arial" panose="020B0604020202020204" pitchFamily="34" charset="0"/>
                <a:cs typeface="Arial" panose="020B0604020202020204" pitchFamily="34" charset="0"/>
              </a:rPr>
              <a:t> INSS. </a:t>
            </a:r>
            <a:r>
              <a:rPr lang="en-US" sz="1500" b="1" dirty="0" err="1">
                <a:solidFill>
                  <a:schemeClr val="bg1"/>
                </a:solidFill>
                <a:latin typeface="Arial" panose="020B0604020202020204" pitchFamily="34" charset="0"/>
                <a:cs typeface="Arial" panose="020B0604020202020204" pitchFamily="34" charset="0"/>
              </a:rPr>
              <a:t>Valoración</a:t>
            </a:r>
            <a:r>
              <a:rPr lang="en-US" sz="1500" b="1" dirty="0">
                <a:solidFill>
                  <a:schemeClr val="bg1"/>
                </a:solidFill>
                <a:latin typeface="Arial" panose="020B0604020202020204" pitchFamily="34" charset="0"/>
                <a:cs typeface="Arial" panose="020B0604020202020204" pitchFamily="34" charset="0"/>
              </a:rPr>
              <a:t> </a:t>
            </a:r>
            <a:r>
              <a:rPr lang="en-US" sz="1500" b="1" dirty="0" err="1">
                <a:solidFill>
                  <a:schemeClr val="bg1"/>
                </a:solidFill>
                <a:latin typeface="Arial" panose="020B0604020202020204" pitchFamily="34" charset="0"/>
                <a:cs typeface="Arial" panose="020B0604020202020204" pitchFamily="34" charset="0"/>
              </a:rPr>
              <a:t>clínico-laboral</a:t>
            </a:r>
            <a:r>
              <a:rPr lang="en-US" sz="1500" b="1" dirty="0">
                <a:solidFill>
                  <a:schemeClr val="bg1"/>
                </a:solidFill>
                <a:latin typeface="Arial" panose="020B0604020202020204" pitchFamily="34" charset="0"/>
                <a:cs typeface="Arial" panose="020B0604020202020204" pitchFamily="34" charset="0"/>
              </a:rPr>
              <a:t> de la </a:t>
            </a:r>
            <a:r>
              <a:rPr lang="en-US" sz="1500" b="1" dirty="0" err="1">
                <a:solidFill>
                  <a:schemeClr val="bg1"/>
                </a:solidFill>
                <a:latin typeface="Arial" panose="020B0604020202020204" pitchFamily="34" charset="0"/>
                <a:cs typeface="Arial" panose="020B0604020202020204" pitchFamily="34" charset="0"/>
              </a:rPr>
              <a:t>Incapacidad</a:t>
            </a:r>
            <a:r>
              <a:rPr lang="en-US" sz="1500" b="1" dirty="0">
                <a:solidFill>
                  <a:schemeClr val="bg1"/>
                </a:solidFill>
                <a:latin typeface="Arial" panose="020B0604020202020204" pitchFamily="34" charset="0"/>
                <a:cs typeface="Arial" panose="020B0604020202020204" pitchFamily="34" charset="0"/>
              </a:rPr>
              <a:t>: </a:t>
            </a:r>
            <a:r>
              <a:rPr lang="en-US" sz="1500" b="1" dirty="0" err="1">
                <a:solidFill>
                  <a:schemeClr val="bg1"/>
                </a:solidFill>
                <a:latin typeface="Arial" panose="020B0604020202020204" pitchFamily="34" charset="0"/>
                <a:cs typeface="Arial" panose="020B0604020202020204" pitchFamily="34" charset="0"/>
              </a:rPr>
              <a:t>introducción</a:t>
            </a:r>
            <a:r>
              <a:rPr lang="en-US" sz="1500" b="1" dirty="0">
                <a:solidFill>
                  <a:schemeClr val="bg1"/>
                </a:solidFill>
                <a:latin typeface="Arial" panose="020B0604020202020204" pitchFamily="34" charset="0"/>
                <a:cs typeface="Arial" panose="020B0604020202020204" pitchFamily="34" charset="0"/>
              </a:rPr>
              <a:t>. </a:t>
            </a:r>
            <a:r>
              <a:rPr lang="en-US" sz="1500" b="1" dirty="0" err="1">
                <a:solidFill>
                  <a:schemeClr val="bg1"/>
                </a:solidFill>
                <a:latin typeface="Arial" panose="020B0604020202020204" pitchFamily="34" charset="0"/>
                <a:cs typeface="Arial" panose="020B0604020202020204" pitchFamily="34" charset="0"/>
              </a:rPr>
              <a:t>España</a:t>
            </a:r>
            <a:r>
              <a:rPr lang="en-US" sz="1500" b="1" dirty="0">
                <a:solidFill>
                  <a:schemeClr val="bg1"/>
                </a:solidFill>
                <a:latin typeface="Arial" panose="020B0604020202020204" pitchFamily="34" charset="0"/>
                <a:cs typeface="Arial" panose="020B0604020202020204" pitchFamily="34" charset="0"/>
              </a:rPr>
              <a:t>. 2023; p. 3-5</a:t>
            </a:r>
            <a:r>
              <a:rPr lang="en-US" sz="1200" b="1" dirty="0">
                <a:solidFill>
                  <a:schemeClr val="bg1"/>
                </a:solidFill>
                <a:latin typeface="Arial" panose="020B0604020202020204" pitchFamily="34" charset="0"/>
                <a:cs typeface="Arial" panose="020B0604020202020204" pitchFamily="34" charset="0"/>
              </a:rPr>
              <a:t>. </a:t>
            </a:r>
          </a:p>
          <a:p>
            <a:endParaRPr lang="en-US" sz="1200" b="1" dirty="0">
              <a:solidFill>
                <a:schemeClr val="bg1"/>
              </a:solidFill>
            </a:endParaRPr>
          </a:p>
          <a:p>
            <a:r>
              <a:rPr lang="es-ES" sz="1200" b="1" dirty="0">
                <a:solidFill>
                  <a:schemeClr val="bg1"/>
                </a:solidFill>
              </a:rPr>
              <a:t> </a:t>
            </a:r>
            <a:endParaRPr lang="es-ES" sz="1200" dirty="0">
              <a:solidFill>
                <a:schemeClr val="bg1"/>
              </a:solidFill>
            </a:endParaRPr>
          </a:p>
        </p:txBody>
      </p:sp>
      <p:sp>
        <p:nvSpPr>
          <p:cNvPr id="25" name="CuadroTexto 24">
            <a:extLst>
              <a:ext uri="{FF2B5EF4-FFF2-40B4-BE49-F238E27FC236}">
                <a16:creationId xmlns:a16="http://schemas.microsoft.com/office/drawing/2014/main" id="{FEC174D5-8A71-F144-A851-058F5E84B53A}"/>
              </a:ext>
            </a:extLst>
          </p:cNvPr>
          <p:cNvSpPr txBox="1"/>
          <p:nvPr/>
        </p:nvSpPr>
        <p:spPr>
          <a:xfrm>
            <a:off x="2730160" y="2041837"/>
            <a:ext cx="12782897" cy="707886"/>
          </a:xfrm>
          <a:prstGeom prst="rect">
            <a:avLst/>
          </a:prstGeom>
          <a:noFill/>
        </p:spPr>
        <p:txBody>
          <a:bodyPr wrap="square" rtlCol="0">
            <a:spAutoFit/>
          </a:bodyPr>
          <a:lstStyle/>
          <a:p>
            <a:pPr algn="ctr"/>
            <a:r>
              <a:rPr lang="es-ES" sz="2000" b="1" dirty="0">
                <a:solidFill>
                  <a:schemeClr val="tx2">
                    <a:lumMod val="50000"/>
                  </a:schemeClr>
                </a:solidFill>
              </a:rPr>
              <a:t>AUTORAS: A. HINAREJOS OLCINA; M. RUIZ MIRA; S. MARTÍN ALONSO; B. FERNÁNDEZ MATA; M.C. FERRER GÓMEZ</a:t>
            </a:r>
          </a:p>
          <a:p>
            <a:pPr algn="ctr"/>
            <a:r>
              <a:rPr lang="es-ES" sz="2000" b="1" dirty="0">
                <a:solidFill>
                  <a:schemeClr val="tx2">
                    <a:lumMod val="50000"/>
                  </a:schemeClr>
                </a:solidFill>
              </a:rPr>
              <a:t>INSTITUTO DE MEDICINA LEGAL Y CIENCIAS FORENSES DE VALENCIA (ESPAÑA)</a:t>
            </a:r>
          </a:p>
        </p:txBody>
      </p:sp>
      <p:sp>
        <p:nvSpPr>
          <p:cNvPr id="26" name="CuadroTexto 25">
            <a:extLst>
              <a:ext uri="{FF2B5EF4-FFF2-40B4-BE49-F238E27FC236}">
                <a16:creationId xmlns:a16="http://schemas.microsoft.com/office/drawing/2014/main" id="{6DEC0BD0-DB06-B24A-BC64-01B19BA3883D}"/>
              </a:ext>
            </a:extLst>
          </p:cNvPr>
          <p:cNvSpPr txBox="1"/>
          <p:nvPr/>
        </p:nvSpPr>
        <p:spPr>
          <a:xfrm>
            <a:off x="1" y="1499616"/>
            <a:ext cx="17044416" cy="646331"/>
          </a:xfrm>
          <a:prstGeom prst="rect">
            <a:avLst/>
          </a:prstGeom>
          <a:noFill/>
        </p:spPr>
        <p:txBody>
          <a:bodyPr wrap="square" rtlCol="0">
            <a:spAutoFit/>
          </a:bodyPr>
          <a:lstStyle/>
          <a:p>
            <a:pPr algn="ctr"/>
            <a:r>
              <a:rPr lang="es-ES" sz="3600" b="1" dirty="0">
                <a:solidFill>
                  <a:schemeClr val="accent2">
                    <a:lumMod val="50000"/>
                  </a:schemeClr>
                </a:solidFill>
              </a:rPr>
              <a:t>PATOLOGÍA MENTAL E INCAPACIDAD LABORAL: PERICIAS MÉDICO-FORENSES</a:t>
            </a:r>
            <a:endParaRPr lang="es-ES" sz="3600" dirty="0">
              <a:solidFill>
                <a:schemeClr val="accent2">
                  <a:lumMod val="50000"/>
                </a:schemeClr>
              </a:solidFill>
            </a:endParaRPr>
          </a:p>
        </p:txBody>
      </p:sp>
      <p:sp>
        <p:nvSpPr>
          <p:cNvPr id="14" name="Rectángulo redondeado 6">
            <a:extLst>
              <a:ext uri="{FF2B5EF4-FFF2-40B4-BE49-F238E27FC236}">
                <a16:creationId xmlns:a16="http://schemas.microsoft.com/office/drawing/2014/main" id="{75442D50-73F5-4B37-B8A2-B6A71AFF20C4}"/>
              </a:ext>
            </a:extLst>
          </p:cNvPr>
          <p:cNvSpPr/>
          <p:nvPr/>
        </p:nvSpPr>
        <p:spPr>
          <a:xfrm>
            <a:off x="9831418" y="3443158"/>
            <a:ext cx="3145536" cy="6658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RESULTADOS</a:t>
            </a:r>
          </a:p>
        </p:txBody>
      </p:sp>
      <p:sp>
        <p:nvSpPr>
          <p:cNvPr id="17" name="Rectángulo redondeado 14">
            <a:extLst>
              <a:ext uri="{FF2B5EF4-FFF2-40B4-BE49-F238E27FC236}">
                <a16:creationId xmlns:a16="http://schemas.microsoft.com/office/drawing/2014/main" id="{5D77620A-4770-4BBC-B3CF-3A9FD344FD0A}"/>
              </a:ext>
            </a:extLst>
          </p:cNvPr>
          <p:cNvSpPr/>
          <p:nvPr/>
        </p:nvSpPr>
        <p:spPr>
          <a:xfrm>
            <a:off x="6705601" y="10175129"/>
            <a:ext cx="10311570" cy="413273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2000" dirty="0">
                <a:solidFill>
                  <a:schemeClr val="tx1"/>
                </a:solidFill>
                <a:latin typeface="Arial" panose="020B0604020202020204" pitchFamily="34" charset="0"/>
                <a:ea typeface="Andale Sans UI"/>
              </a:rPr>
              <a:t>D</a:t>
            </a:r>
            <a:r>
              <a:rPr lang="es-ES" sz="2000" dirty="0">
                <a:solidFill>
                  <a:schemeClr val="tx1"/>
                </a:solidFill>
                <a:effectLst/>
                <a:latin typeface="Arial" panose="020B0604020202020204" pitchFamily="34" charset="0"/>
                <a:ea typeface="Andale Sans UI"/>
              </a:rPr>
              <a:t>e un total de 192 informes revisados, 80 están en relación con patología mental de los cuales únicamente 14 tenían patología psiquiátrica aislada. De los 80 casos, 25 son hombres y 55 son mujeres, con una media de 52 años. En 34 (42.5%) de ellos el resultado pericial fue contrario a la resolución del INSS, concluyendo con la necesidad de una incapacidad laboral en relación a las patologías y ocupaciones acreditadas. </a:t>
            </a:r>
          </a:p>
          <a:p>
            <a:pPr algn="just"/>
            <a:endParaRPr lang="es-ES" sz="2000" dirty="0">
              <a:solidFill>
                <a:schemeClr val="tx1"/>
              </a:solidFill>
              <a:latin typeface="Arial" panose="020B0604020202020204" pitchFamily="34" charset="0"/>
            </a:endParaRPr>
          </a:p>
          <a:p>
            <a:pPr algn="just"/>
            <a:r>
              <a:rPr lang="es-ES" sz="2000" dirty="0">
                <a:solidFill>
                  <a:schemeClr val="tx1"/>
                </a:solidFill>
                <a:latin typeface="Arial" panose="020B0604020202020204" pitchFamily="34" charset="0"/>
                <a:cs typeface="Arial" panose="020B0604020202020204" pitchFamily="34" charset="0"/>
              </a:rPr>
              <a:t>En su gran mayoría se tratan de trastornos de la esfera afectiva, siendo el trastorno depresivo mayor con un 64% y el trastorno ansioso-depresivo con un 60% los que más frecuentemente derivan en incapacidad laboral en nuestro análisis.</a:t>
            </a:r>
          </a:p>
          <a:p>
            <a:pPr algn="just"/>
            <a:endParaRPr lang="es-ES" sz="2000" dirty="0">
              <a:solidFill>
                <a:schemeClr val="tx1"/>
              </a:solidFill>
              <a:latin typeface="Arial" panose="020B0604020202020204" pitchFamily="34" charset="0"/>
              <a:cs typeface="Arial" panose="020B0604020202020204" pitchFamily="34" charset="0"/>
            </a:endParaRPr>
          </a:p>
          <a:p>
            <a:pPr algn="just"/>
            <a:r>
              <a:rPr lang="es-ES" sz="2000" dirty="0">
                <a:solidFill>
                  <a:schemeClr val="tx1"/>
                </a:solidFill>
                <a:latin typeface="Arial" panose="020B0604020202020204" pitchFamily="34" charset="0"/>
                <a:cs typeface="Arial" panose="020B0604020202020204" pitchFamily="34" charset="0"/>
              </a:rPr>
              <a:t>En cuanto a los oficios para los cuales las capacidades de los sujetos se encuentran afectadas, se tratan fundamentalmente de ocupaciones de baja cualificación. </a:t>
            </a:r>
          </a:p>
        </p:txBody>
      </p:sp>
      <p:graphicFrame>
        <p:nvGraphicFramePr>
          <p:cNvPr id="2" name="Tabla 1">
            <a:extLst>
              <a:ext uri="{FF2B5EF4-FFF2-40B4-BE49-F238E27FC236}">
                <a16:creationId xmlns:a16="http://schemas.microsoft.com/office/drawing/2014/main" id="{F41C6B13-7D4B-4C3F-B750-85D5E7712FE5}"/>
              </a:ext>
            </a:extLst>
          </p:cNvPr>
          <p:cNvGraphicFramePr>
            <a:graphicFrameLocks noGrp="1"/>
          </p:cNvGraphicFramePr>
          <p:nvPr>
            <p:extLst>
              <p:ext uri="{D42A27DB-BD31-4B8C-83A1-F6EECF244321}">
                <p14:modId xmlns:p14="http://schemas.microsoft.com/office/powerpoint/2010/main" val="3673784600"/>
              </p:ext>
            </p:extLst>
          </p:nvPr>
        </p:nvGraphicFramePr>
        <p:xfrm>
          <a:off x="6732847" y="4331278"/>
          <a:ext cx="10311569" cy="5657390"/>
        </p:xfrm>
        <a:graphic>
          <a:graphicData uri="http://schemas.openxmlformats.org/drawingml/2006/table">
            <a:tbl>
              <a:tblPr>
                <a:tableStyleId>{5C22544A-7EE6-4342-B048-85BDC9FD1C3A}</a:tableStyleId>
              </a:tblPr>
              <a:tblGrid>
                <a:gridCol w="1800742">
                  <a:extLst>
                    <a:ext uri="{9D8B030D-6E8A-4147-A177-3AD203B41FA5}">
                      <a16:colId xmlns:a16="http://schemas.microsoft.com/office/drawing/2014/main" val="4211346149"/>
                    </a:ext>
                  </a:extLst>
                </a:gridCol>
                <a:gridCol w="965277">
                  <a:extLst>
                    <a:ext uri="{9D8B030D-6E8A-4147-A177-3AD203B41FA5}">
                      <a16:colId xmlns:a16="http://schemas.microsoft.com/office/drawing/2014/main" val="1192546881"/>
                    </a:ext>
                  </a:extLst>
                </a:gridCol>
                <a:gridCol w="1150907">
                  <a:extLst>
                    <a:ext uri="{9D8B030D-6E8A-4147-A177-3AD203B41FA5}">
                      <a16:colId xmlns:a16="http://schemas.microsoft.com/office/drawing/2014/main" val="361274745"/>
                    </a:ext>
                  </a:extLst>
                </a:gridCol>
                <a:gridCol w="631143">
                  <a:extLst>
                    <a:ext uri="{9D8B030D-6E8A-4147-A177-3AD203B41FA5}">
                      <a16:colId xmlns:a16="http://schemas.microsoft.com/office/drawing/2014/main" val="4171529037"/>
                    </a:ext>
                  </a:extLst>
                </a:gridCol>
                <a:gridCol w="693019">
                  <a:extLst>
                    <a:ext uri="{9D8B030D-6E8A-4147-A177-3AD203B41FA5}">
                      <a16:colId xmlns:a16="http://schemas.microsoft.com/office/drawing/2014/main" val="3492701223"/>
                    </a:ext>
                  </a:extLst>
                </a:gridCol>
                <a:gridCol w="569266">
                  <a:extLst>
                    <a:ext uri="{9D8B030D-6E8A-4147-A177-3AD203B41FA5}">
                      <a16:colId xmlns:a16="http://schemas.microsoft.com/office/drawing/2014/main" val="1493330233"/>
                    </a:ext>
                  </a:extLst>
                </a:gridCol>
                <a:gridCol w="655893">
                  <a:extLst>
                    <a:ext uri="{9D8B030D-6E8A-4147-A177-3AD203B41FA5}">
                      <a16:colId xmlns:a16="http://schemas.microsoft.com/office/drawing/2014/main" val="904424899"/>
                    </a:ext>
                  </a:extLst>
                </a:gridCol>
                <a:gridCol w="3845322">
                  <a:extLst>
                    <a:ext uri="{9D8B030D-6E8A-4147-A177-3AD203B41FA5}">
                      <a16:colId xmlns:a16="http://schemas.microsoft.com/office/drawing/2014/main" val="3942302742"/>
                    </a:ext>
                  </a:extLst>
                </a:gridCol>
              </a:tblGrid>
              <a:tr h="439420">
                <a:tc>
                  <a:txBody>
                    <a:bodyPr/>
                    <a:lstStyle/>
                    <a:p>
                      <a:pPr algn="ctr" fontAlgn="auto">
                        <a:tabLst>
                          <a:tab pos="2700020" algn="ctr"/>
                        </a:tabLst>
                      </a:pPr>
                      <a:r>
                        <a:rPr lang="es-ES" sz="1200" b="1" kern="0" dirty="0">
                          <a:effectLst/>
                          <a:latin typeface="Arial" panose="020B0604020202020204" pitchFamily="34" charset="0"/>
                          <a:cs typeface="Arial" panose="020B0604020202020204" pitchFamily="34" charset="0"/>
                        </a:rPr>
                        <a:t>PATOLOGÍA</a:t>
                      </a:r>
                      <a:endParaRPr lang="es-ES" sz="1200" b="1"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solidFill>
                      <a:schemeClr val="accent1">
                        <a:lumMod val="60000"/>
                        <a:lumOff val="40000"/>
                      </a:schemeClr>
                    </a:solidFill>
                  </a:tcPr>
                </a:tc>
                <a:tc>
                  <a:txBody>
                    <a:bodyPr/>
                    <a:lstStyle/>
                    <a:p>
                      <a:pPr algn="ctr" fontAlgn="auto">
                        <a:tabLst>
                          <a:tab pos="2700020" algn="ctr"/>
                        </a:tabLst>
                      </a:pPr>
                      <a:r>
                        <a:rPr lang="es-ES" sz="1200" b="1" kern="0">
                          <a:effectLst/>
                          <a:latin typeface="Arial" panose="020B0604020202020204" pitchFamily="34" charset="0"/>
                          <a:cs typeface="Arial" panose="020B0604020202020204" pitchFamily="34" charset="0"/>
                        </a:rPr>
                        <a:t>N TOTAL</a:t>
                      </a:r>
                      <a:endParaRPr lang="es-ES" sz="1200" b="1"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solidFill>
                      <a:schemeClr val="accent1">
                        <a:lumMod val="60000"/>
                        <a:lumOff val="40000"/>
                      </a:schemeClr>
                    </a:solidFill>
                  </a:tcPr>
                </a:tc>
                <a:tc>
                  <a:txBody>
                    <a:bodyPr/>
                    <a:lstStyle/>
                    <a:p>
                      <a:pPr algn="ctr" fontAlgn="auto">
                        <a:tabLst>
                          <a:tab pos="2700020" algn="ctr"/>
                        </a:tabLst>
                      </a:pPr>
                      <a:r>
                        <a:rPr lang="es-ES" sz="1200" b="1" kern="0">
                          <a:effectLst/>
                          <a:latin typeface="Arial" panose="020B0604020202020204" pitchFamily="34" charset="0"/>
                          <a:cs typeface="Arial" panose="020B0604020202020204" pitchFamily="34" charset="0"/>
                        </a:rPr>
                        <a:t>TOTAL IP e IT</a:t>
                      </a:r>
                      <a:endParaRPr lang="es-ES" sz="1200" b="1"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solidFill>
                      <a:schemeClr val="accent1">
                        <a:lumMod val="60000"/>
                        <a:lumOff val="40000"/>
                      </a:schemeClr>
                    </a:solidFill>
                  </a:tcPr>
                </a:tc>
                <a:tc>
                  <a:txBody>
                    <a:bodyPr/>
                    <a:lstStyle/>
                    <a:p>
                      <a:pPr algn="ctr" fontAlgn="auto">
                        <a:tabLst>
                          <a:tab pos="2700020" algn="ctr"/>
                        </a:tabLst>
                      </a:pPr>
                      <a:r>
                        <a:rPr lang="es-ES" sz="1200" b="1" kern="0" dirty="0">
                          <a:effectLst/>
                          <a:latin typeface="Arial" panose="020B0604020202020204" pitchFamily="34" charset="0"/>
                          <a:cs typeface="Arial" panose="020B0604020202020204" pitchFamily="34" charset="0"/>
                        </a:rPr>
                        <a:t>IPT (n)</a:t>
                      </a:r>
                      <a:endParaRPr lang="es-ES" sz="1200" b="1"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solidFill>
                      <a:schemeClr val="accent1">
                        <a:lumMod val="60000"/>
                        <a:lumOff val="40000"/>
                      </a:schemeClr>
                    </a:solidFill>
                  </a:tcPr>
                </a:tc>
                <a:tc>
                  <a:txBody>
                    <a:bodyPr/>
                    <a:lstStyle/>
                    <a:p>
                      <a:pPr algn="ctr" fontAlgn="auto">
                        <a:tabLst>
                          <a:tab pos="2700020" algn="ctr"/>
                        </a:tabLst>
                      </a:pPr>
                      <a:r>
                        <a:rPr lang="es-ES" sz="1200" b="1" kern="0">
                          <a:effectLst/>
                          <a:latin typeface="Arial" panose="020B0604020202020204" pitchFamily="34" charset="0"/>
                          <a:cs typeface="Arial" panose="020B0604020202020204" pitchFamily="34" charset="0"/>
                        </a:rPr>
                        <a:t>IPA (n)</a:t>
                      </a:r>
                      <a:endParaRPr lang="es-ES" sz="1200" b="1"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solidFill>
                      <a:schemeClr val="accent1">
                        <a:lumMod val="60000"/>
                        <a:lumOff val="40000"/>
                      </a:schemeClr>
                    </a:solidFill>
                  </a:tcPr>
                </a:tc>
                <a:tc>
                  <a:txBody>
                    <a:bodyPr/>
                    <a:lstStyle/>
                    <a:p>
                      <a:pPr algn="ctr" fontAlgn="auto">
                        <a:tabLst>
                          <a:tab pos="2700020" algn="ctr"/>
                        </a:tabLst>
                      </a:pPr>
                      <a:r>
                        <a:rPr lang="es-ES" sz="1200" b="1" kern="0" dirty="0">
                          <a:effectLst/>
                          <a:latin typeface="Arial" panose="020B0604020202020204" pitchFamily="34" charset="0"/>
                          <a:cs typeface="Arial" panose="020B0604020202020204" pitchFamily="34" charset="0"/>
                        </a:rPr>
                        <a:t> IPP (n) </a:t>
                      </a:r>
                      <a:endParaRPr lang="es-ES" sz="1200" b="1" kern="150" dirty="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solidFill>
                      <a:schemeClr val="accent1">
                        <a:lumMod val="60000"/>
                        <a:lumOff val="40000"/>
                      </a:schemeClr>
                    </a:solidFill>
                  </a:tcPr>
                </a:tc>
                <a:tc>
                  <a:txBody>
                    <a:bodyPr/>
                    <a:lstStyle/>
                    <a:p>
                      <a:pPr algn="ctr" fontAlgn="auto">
                        <a:tabLst>
                          <a:tab pos="2700020" algn="ctr"/>
                        </a:tabLst>
                      </a:pPr>
                      <a:r>
                        <a:rPr lang="es-ES" sz="1200" b="1" kern="0">
                          <a:effectLst/>
                          <a:latin typeface="Arial" panose="020B0604020202020204" pitchFamily="34" charset="0"/>
                          <a:cs typeface="Arial" panose="020B0604020202020204" pitchFamily="34" charset="0"/>
                        </a:rPr>
                        <a:t> IT (n)</a:t>
                      </a:r>
                      <a:endParaRPr lang="es-ES" sz="1200" b="1"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solidFill>
                      <a:schemeClr val="accent1">
                        <a:lumMod val="60000"/>
                        <a:lumOff val="40000"/>
                      </a:schemeClr>
                    </a:solidFill>
                  </a:tcPr>
                </a:tc>
                <a:tc>
                  <a:txBody>
                    <a:bodyPr/>
                    <a:lstStyle/>
                    <a:p>
                      <a:pPr algn="ctr" fontAlgn="auto">
                        <a:tabLst>
                          <a:tab pos="2700020" algn="ctr"/>
                        </a:tabLst>
                      </a:pPr>
                      <a:r>
                        <a:rPr lang="es-ES" sz="1200" b="1" kern="0" dirty="0">
                          <a:effectLst/>
                          <a:latin typeface="Arial" panose="020B0604020202020204" pitchFamily="34" charset="0"/>
                          <a:cs typeface="Arial" panose="020B0604020202020204" pitchFamily="34" charset="0"/>
                        </a:rPr>
                        <a:t>OCUPACIÓN</a:t>
                      </a:r>
                      <a:endParaRPr lang="es-ES" sz="1200" b="1"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359762804"/>
                  </a:ext>
                </a:extLst>
              </a:tr>
              <a:tr h="483363">
                <a:tc>
                  <a:txBody>
                    <a:bodyPr/>
                    <a:lstStyle/>
                    <a:p>
                      <a:pPr algn="ctr" fontAlgn="auto">
                        <a:tabLst>
                          <a:tab pos="2700020" algn="ctr"/>
                        </a:tabLst>
                      </a:pPr>
                      <a:r>
                        <a:rPr lang="es-ES" sz="1200" b="1" kern="0" dirty="0">
                          <a:effectLst/>
                          <a:latin typeface="Arial" panose="020B0604020202020204" pitchFamily="34" charset="0"/>
                          <a:cs typeface="Arial" panose="020B0604020202020204" pitchFamily="34" charset="0"/>
                        </a:rPr>
                        <a:t>Trastorno adaptativo</a:t>
                      </a:r>
                      <a:endParaRPr lang="es-ES" sz="1200" b="1"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30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7 (23%)</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4</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2</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Limpieza, administración, peón agrícola, hostelería, ayudante de cocina</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806493216"/>
                  </a:ext>
                </a:extLst>
              </a:tr>
              <a:tr h="902524">
                <a:tc>
                  <a:txBody>
                    <a:bodyPr/>
                    <a:lstStyle/>
                    <a:p>
                      <a:pPr algn="ctr" fontAlgn="auto">
                        <a:tabLst>
                          <a:tab pos="2700020" algn="ctr"/>
                        </a:tabLst>
                      </a:pPr>
                      <a:r>
                        <a:rPr lang="es-ES" sz="1200" b="1" kern="0" dirty="0">
                          <a:effectLst/>
                          <a:latin typeface="Arial" panose="020B0604020202020204" pitchFamily="34" charset="0"/>
                          <a:cs typeface="Arial" panose="020B0604020202020204" pitchFamily="34" charset="0"/>
                        </a:rPr>
                        <a:t>Trastorno ansioso-depresivo</a:t>
                      </a:r>
                      <a:endParaRPr lang="es-ES" sz="1200" b="1"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20</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12 (60%)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Comercial, envasador de industrias cárnicas, limpieza, cocina, mecánico, operario de mecanismos eléctricos, dependiente en tienda de ropa, empleado de tintorería, carnicero, albañil, conserje</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034077910"/>
                  </a:ext>
                </a:extLst>
              </a:tr>
              <a:tr h="725043">
                <a:tc>
                  <a:txBody>
                    <a:bodyPr/>
                    <a:lstStyle/>
                    <a:p>
                      <a:pPr algn="ctr" fontAlgn="auto">
                        <a:tabLst>
                          <a:tab pos="2700020" algn="ctr"/>
                        </a:tabLst>
                      </a:pPr>
                      <a:r>
                        <a:rPr lang="es-ES" sz="1200" b="1" kern="0" dirty="0">
                          <a:effectLst/>
                          <a:latin typeface="Arial" panose="020B0604020202020204" pitchFamily="34" charset="0"/>
                          <a:cs typeface="Arial" panose="020B0604020202020204" pitchFamily="34" charset="0"/>
                        </a:rPr>
                        <a:t>Trastorno depresivo mayor</a:t>
                      </a:r>
                      <a:endParaRPr lang="es-ES" sz="1200" b="1"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11</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7 (64%)</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3</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3</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1</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Relaciones públicas, conductor de camión, propietario de ultramarinos, limpieza, oficial de 1ª, camarero</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956782555"/>
                  </a:ext>
                </a:extLst>
              </a:tr>
              <a:tr h="439420">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Trastorno de ansiedad</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5</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 (20%)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Jefe de cocina</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276071134"/>
                  </a:ext>
                </a:extLst>
              </a:tr>
              <a:tr h="241682">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Trastorno distímico</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6</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 (17%)</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Cocina</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764623795"/>
                  </a:ext>
                </a:extLst>
              </a:tr>
              <a:tr h="442167">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Trastorno bipolar tipo 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3</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3 (100%)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3</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Técnico auxiliar, banquero, director de sucursal</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4235211192"/>
                  </a:ext>
                </a:extLst>
              </a:tr>
              <a:tr h="454983">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Trastorno de la personalidad</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2</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 (50%)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Repartidor</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2190108218"/>
                  </a:ext>
                </a:extLst>
              </a:tr>
              <a:tr h="442167">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Narcolepsia con cataplejía</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1 (100%)</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Administrativo </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82219774"/>
                  </a:ext>
                </a:extLst>
              </a:tr>
              <a:tr h="671918">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Trastorno obsesivo compulsivo + Esquizofrenia</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1 (100%)</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Socorrista</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419105403"/>
                  </a:ext>
                </a:extLst>
              </a:tr>
              <a:tr h="414703">
                <a:tc>
                  <a:txBody>
                    <a:bodyPr/>
                    <a:lstStyle/>
                    <a:p>
                      <a:pPr algn="ctr" fontAlgn="auto">
                        <a:tabLst>
                          <a:tab pos="2700020" algn="ctr"/>
                        </a:tabLst>
                      </a:pPr>
                      <a:r>
                        <a:rPr lang="es-ES" sz="1200" kern="0" dirty="0">
                          <a:effectLst/>
                          <a:latin typeface="Arial" panose="020B0604020202020204" pitchFamily="34" charset="0"/>
                          <a:cs typeface="Arial" panose="020B0604020202020204" pitchFamily="34" charset="0"/>
                        </a:rPr>
                        <a:t>Simulación</a:t>
                      </a:r>
                      <a:endParaRPr lang="es-ES" sz="1200" kern="15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1</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 (0%)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algn="ctr" fontAlgn="auto">
                        <a:tabLst>
                          <a:tab pos="2700020" algn="ctr"/>
                        </a:tabLst>
                      </a:pPr>
                      <a:r>
                        <a:rPr lang="es-ES" sz="1200" kern="0">
                          <a:effectLst/>
                          <a:latin typeface="Arial" panose="020B0604020202020204" pitchFamily="34" charset="0"/>
                          <a:cs typeface="Arial" panose="020B0604020202020204" pitchFamily="34" charset="0"/>
                        </a:rPr>
                        <a:t>0</a:t>
                      </a:r>
                      <a:endParaRPr lang="es-ES" sz="1200" kern="150">
                        <a:effectLst/>
                        <a:latin typeface="Arial" panose="020B0604020202020204" pitchFamily="34" charset="0"/>
                        <a:ea typeface="SimSun" panose="02010600030101010101" pitchFamily="2" charset="-122"/>
                        <a:cs typeface="Arial" panose="020B0604020202020204" pitchFamily="34" charset="0"/>
                      </a:endParaRPr>
                    </a:p>
                  </a:txBody>
                  <a:tcPr marL="6350" marR="6350" marT="0" marB="0"/>
                </a:tc>
                <a:tc>
                  <a:txBody>
                    <a:bodyPr/>
                    <a:lstStyle/>
                    <a:p>
                      <a:pPr marL="457200" fontAlgn="auto">
                        <a:tabLst>
                          <a:tab pos="2700020" algn="ctr"/>
                        </a:tabLst>
                      </a:pPr>
                      <a:r>
                        <a:rPr lang="es-ES" sz="1200" kern="0" dirty="0">
                          <a:effectLst/>
                          <a:latin typeface="Arial" panose="020B0604020202020204" pitchFamily="34" charset="0"/>
                          <a:cs typeface="Arial" panose="020B0604020202020204" pitchFamily="34" charset="0"/>
                        </a:rPr>
                        <a:t> </a:t>
                      </a:r>
                      <a:endParaRPr lang="es-ES" sz="1200" kern="150" dirty="0">
                        <a:effectLst/>
                        <a:latin typeface="Arial" panose="020B0604020202020204" pitchFamily="34" charset="0"/>
                        <a:ea typeface="Andale Sans UI"/>
                        <a:cs typeface="Arial" panose="020B0604020202020204" pitchFamily="34" charset="0"/>
                      </a:endParaRPr>
                    </a:p>
                  </a:txBody>
                  <a:tcPr marL="68580" marR="68580" marT="0" marB="0"/>
                </a:tc>
                <a:extLst>
                  <a:ext uri="{0D108BD9-81ED-4DB2-BD59-A6C34878D82A}">
                    <a16:rowId xmlns:a16="http://schemas.microsoft.com/office/drawing/2014/main" val="116654746"/>
                  </a:ext>
                </a:extLst>
              </a:tr>
            </a:tbl>
          </a:graphicData>
        </a:graphic>
      </p:graphicFrame>
      <p:sp>
        <p:nvSpPr>
          <p:cNvPr id="3" name="Rectangle 1">
            <a:extLst>
              <a:ext uri="{FF2B5EF4-FFF2-40B4-BE49-F238E27FC236}">
                <a16:creationId xmlns:a16="http://schemas.microsoft.com/office/drawing/2014/main" id="{076BECC9-564D-4106-8759-8DE4BE432BA6}"/>
              </a:ext>
            </a:extLst>
          </p:cNvPr>
          <p:cNvSpPr>
            <a:spLocks noChangeArrowheads="1"/>
          </p:cNvSpPr>
          <p:nvPr/>
        </p:nvSpPr>
        <p:spPr bwMode="auto">
          <a:xfrm>
            <a:off x="9402093" y="5931938"/>
            <a:ext cx="1730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19" name="Rectángulo redondeado 14">
            <a:extLst>
              <a:ext uri="{FF2B5EF4-FFF2-40B4-BE49-F238E27FC236}">
                <a16:creationId xmlns:a16="http://schemas.microsoft.com/office/drawing/2014/main" id="{F5D013F4-45CA-4C8E-93F3-12C355EB34B9}"/>
              </a:ext>
            </a:extLst>
          </p:cNvPr>
          <p:cNvSpPr/>
          <p:nvPr/>
        </p:nvSpPr>
        <p:spPr>
          <a:xfrm>
            <a:off x="184315" y="14433164"/>
            <a:ext cx="8593730" cy="408343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2000" dirty="0">
                <a:solidFill>
                  <a:schemeClr val="tx1"/>
                </a:solidFill>
                <a:latin typeface="Arial" panose="020B0604020202020204" pitchFamily="34" charset="0"/>
                <a:ea typeface="Andale Sans UI"/>
              </a:rPr>
              <a:t>S</a:t>
            </a:r>
            <a:r>
              <a:rPr lang="es-ES" sz="2000" dirty="0">
                <a:solidFill>
                  <a:schemeClr val="tx1"/>
                </a:solidFill>
                <a:effectLst/>
                <a:latin typeface="Arial" panose="020B0604020202020204" pitchFamily="34" charset="0"/>
                <a:ea typeface="Andale Sans UI"/>
              </a:rPr>
              <a:t>e han revisado todos los informes periciales en relación con dicha materia registrados en la base de datos Melva, haciendo especial hincapié en el tipo de incapacidad solicitada (temporal, parcial, total, absoluta y gran invalidez), si la patología era exclusivamente física, mental o mixta, el sexo, la edad y la actividad laboral de la población estudiada y el resultado pericial de los mismos, si coincide o no con la resolución del INSS. Se han </a:t>
            </a:r>
            <a:r>
              <a:rPr lang="es-ES" sz="2000" dirty="0">
                <a:solidFill>
                  <a:schemeClr val="tx1"/>
                </a:solidFill>
                <a:latin typeface="Arial" panose="020B0604020202020204" pitchFamily="34" charset="0"/>
                <a:ea typeface="Andale Sans UI"/>
              </a:rPr>
              <a:t>excluido aquellos casos en los que no hubiera informe definitivo o el objetivo de la pericial no estuviera relacionada con incapacidad temporal o permanente. </a:t>
            </a:r>
            <a:r>
              <a:rPr lang="es-ES" sz="2000" dirty="0">
                <a:solidFill>
                  <a:schemeClr val="tx1"/>
                </a:solidFill>
                <a:effectLst/>
                <a:latin typeface="Arial" panose="020B0604020202020204" pitchFamily="34" charset="0"/>
                <a:ea typeface="Andale Sans UI"/>
              </a:rPr>
              <a:t>Todos estos datos han sido incorporados al programa Excel y posteriormente analizados para elaborar los resultados a través de una tabla que se expone a continuación y las conclusiones pertinentes. </a:t>
            </a:r>
            <a:endParaRPr lang="es-ES" sz="20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1450781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395</TotalTime>
  <Words>877</Words>
  <Application>Microsoft Office PowerPoint</Application>
  <PresentationFormat>Personalitzat</PresentationFormat>
  <Paragraphs>117</Paragraphs>
  <Slides>1</Slides>
  <Notes>0</Notes>
  <HiddenSlides>0</HiddenSlides>
  <MMClips>0</MMClips>
  <ScaleCrop>false</ScaleCrop>
  <HeadingPairs>
    <vt:vector size="6" baseType="variant">
      <vt:variant>
        <vt:lpstr>Tipus de lletra utilitzats</vt:lpstr>
      </vt:variant>
      <vt:variant>
        <vt:i4>6</vt:i4>
      </vt:variant>
      <vt:variant>
        <vt:lpstr>Tema</vt:lpstr>
      </vt:variant>
      <vt:variant>
        <vt:i4>1</vt:i4>
      </vt:variant>
      <vt:variant>
        <vt:lpstr>Títols de les diapositives</vt:lpstr>
      </vt:variant>
      <vt:variant>
        <vt:i4>1</vt:i4>
      </vt:variant>
    </vt:vector>
  </HeadingPairs>
  <TitlesOfParts>
    <vt:vector size="8" baseType="lpstr">
      <vt:lpstr>SimSun</vt:lpstr>
      <vt:lpstr>Andale Sans UI</vt:lpstr>
      <vt:lpstr>Arial</vt:lpstr>
      <vt:lpstr>Calibri</vt:lpstr>
      <vt:lpstr>Calibri Light</vt:lpstr>
      <vt:lpstr>Times New Roman</vt:lpstr>
      <vt:lpstr>Tema de Office</vt:lpstr>
      <vt:lpstr>Presentació del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Mercedes Alvarez Segui</dc:creator>
  <cp:lastModifiedBy>Bonastre Paredes, Maria Victoria</cp:lastModifiedBy>
  <cp:revision>32</cp:revision>
  <dcterms:created xsi:type="dcterms:W3CDTF">2023-11-07T16:09:47Z</dcterms:created>
  <dcterms:modified xsi:type="dcterms:W3CDTF">2025-03-27T11:23:59Z</dcterms:modified>
</cp:coreProperties>
</file>